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0"/>
  </p:notesMasterIdLst>
  <p:sldIdLst>
    <p:sldId id="257" r:id="rId2"/>
    <p:sldId id="261" r:id="rId3"/>
    <p:sldId id="262" r:id="rId4"/>
    <p:sldId id="263" r:id="rId5"/>
    <p:sldId id="264" r:id="rId6"/>
    <p:sldId id="265" r:id="rId7"/>
    <p:sldId id="266" r:id="rId8"/>
    <p:sldId id="267" r:id="rId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31"/>
    <p:restoredTop sz="94643"/>
  </p:normalViewPr>
  <p:slideViewPr>
    <p:cSldViewPr snapToGrid="0" snapToObjects="1">
      <p:cViewPr varScale="1">
        <p:scale>
          <a:sx n="73" d="100"/>
          <a:sy n="73" d="100"/>
        </p:scale>
        <p:origin x="270" y="5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2B9769A-9B1F-A846-91AD-A8A8FAE5DBE0}" type="datetimeFigureOut">
              <a:rPr lang="en-US" smtClean="0"/>
              <a:t>10/28/2024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556A801-39C1-934A-8F75-E06E75F71331}" type="slidenum">
              <a:rPr lang="en-US" smtClean="0"/>
              <a:t>‹#›</a:t>
            </a:fld>
            <a:endParaRPr lang="en-US"/>
          </a:p>
        </p:txBody>
      </p:sp>
    </p:spTree>
    <p:extLst>
      <p:ext uri="{BB962C8B-B14F-4D97-AF65-F5344CB8AC3E}">
        <p14:creationId xmlns:p14="http://schemas.microsoft.com/office/powerpoint/2010/main" val="3473921981"/>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Answer:</a:t>
            </a:r>
            <a:r>
              <a:rPr lang="en-US" baseline="0" dirty="0"/>
              <a:t> b</a:t>
            </a:r>
            <a:endParaRPr lang="en-US" dirty="0"/>
          </a:p>
        </p:txBody>
      </p:sp>
      <p:sp>
        <p:nvSpPr>
          <p:cNvPr id="4" name="Slide Number Placeholder 3"/>
          <p:cNvSpPr>
            <a:spLocks noGrp="1"/>
          </p:cNvSpPr>
          <p:nvPr>
            <p:ph type="sldNum" sz="quarter" idx="10"/>
          </p:nvPr>
        </p:nvSpPr>
        <p:spPr/>
        <p:txBody>
          <a:bodyPr/>
          <a:lstStyle/>
          <a:p>
            <a:fld id="{7209B9C7-B9B9-DF44-865A-886104447196}" type="slidenum">
              <a:rPr lang="en-US" smtClean="0"/>
              <a:t>1</a:t>
            </a:fld>
            <a:endParaRPr lang="en-US"/>
          </a:p>
        </p:txBody>
      </p:sp>
    </p:spTree>
    <p:extLst>
      <p:ext uri="{BB962C8B-B14F-4D97-AF65-F5344CB8AC3E}">
        <p14:creationId xmlns:p14="http://schemas.microsoft.com/office/powerpoint/2010/main" val="35257116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Answer:</a:t>
            </a:r>
            <a:r>
              <a:rPr lang="en-US" baseline="0" dirty="0"/>
              <a:t> a – note that we calculate SE as standard deviation / sqrt(sample size), which equals 3 / sqrt(9) = 1</a:t>
            </a:r>
            <a:endParaRPr lang="en-US" dirty="0"/>
          </a:p>
        </p:txBody>
      </p:sp>
      <p:sp>
        <p:nvSpPr>
          <p:cNvPr id="4" name="Slide Number Placeholder 3"/>
          <p:cNvSpPr>
            <a:spLocks noGrp="1"/>
          </p:cNvSpPr>
          <p:nvPr>
            <p:ph type="sldNum" sz="quarter" idx="10"/>
          </p:nvPr>
        </p:nvSpPr>
        <p:spPr/>
        <p:txBody>
          <a:bodyPr/>
          <a:lstStyle/>
          <a:p>
            <a:fld id="{7209B9C7-B9B9-DF44-865A-886104447196}" type="slidenum">
              <a:rPr lang="en-US" smtClean="0"/>
              <a:t>2</a:t>
            </a:fld>
            <a:endParaRPr lang="en-US"/>
          </a:p>
        </p:txBody>
      </p:sp>
    </p:spTree>
    <p:extLst>
      <p:ext uri="{BB962C8B-B14F-4D97-AF65-F5344CB8AC3E}">
        <p14:creationId xmlns:p14="http://schemas.microsoft.com/office/powerpoint/2010/main" val="35257116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Answer:</a:t>
            </a:r>
            <a:r>
              <a:rPr lang="en-US" baseline="0" dirty="0"/>
              <a:t> a (to calculate SE, we divide </a:t>
            </a:r>
            <a:r>
              <a:rPr lang="en-US" baseline="0" dirty="0" err="1"/>
              <a:t>sd</a:t>
            </a:r>
            <a:r>
              <a:rPr lang="en-US" baseline="0" dirty="0"/>
              <a:t> by a number larger than 1 (we need at least a sample size of 2 to calculate </a:t>
            </a:r>
            <a:r>
              <a:rPr lang="en-US" baseline="0" dirty="0" err="1"/>
              <a:t>sd</a:t>
            </a:r>
            <a:r>
              <a:rPr lang="en-US" baseline="0" dirty="0"/>
              <a:t> I the first place), so SE must be smaller than </a:t>
            </a:r>
            <a:r>
              <a:rPr lang="en-US" baseline="0" dirty="0" err="1"/>
              <a:t>sd</a:t>
            </a:r>
            <a:r>
              <a:rPr lang="en-US" baseline="0" dirty="0"/>
              <a:t>).</a:t>
            </a:r>
            <a:endParaRPr lang="en-US" dirty="0"/>
          </a:p>
        </p:txBody>
      </p:sp>
      <p:sp>
        <p:nvSpPr>
          <p:cNvPr id="4" name="Slide Number Placeholder 3"/>
          <p:cNvSpPr>
            <a:spLocks noGrp="1"/>
          </p:cNvSpPr>
          <p:nvPr>
            <p:ph type="sldNum" sz="quarter" idx="10"/>
          </p:nvPr>
        </p:nvSpPr>
        <p:spPr/>
        <p:txBody>
          <a:bodyPr/>
          <a:lstStyle/>
          <a:p>
            <a:fld id="{7209B9C7-B9B9-DF44-865A-886104447196}" type="slidenum">
              <a:rPr lang="en-US" smtClean="0"/>
              <a:t>3</a:t>
            </a:fld>
            <a:endParaRPr lang="en-US"/>
          </a:p>
        </p:txBody>
      </p:sp>
    </p:spTree>
    <p:extLst>
      <p:ext uri="{BB962C8B-B14F-4D97-AF65-F5344CB8AC3E}">
        <p14:creationId xmlns:p14="http://schemas.microsoft.com/office/powerpoint/2010/main" val="35257116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Answer:</a:t>
            </a:r>
            <a:r>
              <a:rPr lang="en-US" baseline="0" dirty="0"/>
              <a:t> c (SE reflects the influence of sampling error on an estimate)</a:t>
            </a:r>
            <a:endParaRPr lang="en-US" dirty="0"/>
          </a:p>
        </p:txBody>
      </p:sp>
      <p:sp>
        <p:nvSpPr>
          <p:cNvPr id="4" name="Slide Number Placeholder 3"/>
          <p:cNvSpPr>
            <a:spLocks noGrp="1"/>
          </p:cNvSpPr>
          <p:nvPr>
            <p:ph type="sldNum" sz="quarter" idx="10"/>
          </p:nvPr>
        </p:nvSpPr>
        <p:spPr/>
        <p:txBody>
          <a:bodyPr/>
          <a:lstStyle/>
          <a:p>
            <a:fld id="{7209B9C7-B9B9-DF44-865A-886104447196}" type="slidenum">
              <a:rPr lang="en-US" smtClean="0"/>
              <a:t>4</a:t>
            </a:fld>
            <a:endParaRPr lang="en-US"/>
          </a:p>
        </p:txBody>
      </p:sp>
    </p:spTree>
    <p:extLst>
      <p:ext uri="{BB962C8B-B14F-4D97-AF65-F5344CB8AC3E}">
        <p14:creationId xmlns:p14="http://schemas.microsoft.com/office/powerpoint/2010/main" val="35257116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Answer:</a:t>
            </a:r>
            <a:r>
              <a:rPr lang="en-US" baseline="0" dirty="0"/>
              <a:t> d</a:t>
            </a:r>
            <a:endParaRPr lang="en-US" dirty="0"/>
          </a:p>
        </p:txBody>
      </p:sp>
      <p:sp>
        <p:nvSpPr>
          <p:cNvPr id="4" name="Slide Number Placeholder 3"/>
          <p:cNvSpPr>
            <a:spLocks noGrp="1"/>
          </p:cNvSpPr>
          <p:nvPr>
            <p:ph type="sldNum" sz="quarter" idx="10"/>
          </p:nvPr>
        </p:nvSpPr>
        <p:spPr/>
        <p:txBody>
          <a:bodyPr/>
          <a:lstStyle/>
          <a:p>
            <a:fld id="{7209B9C7-B9B9-DF44-865A-886104447196}" type="slidenum">
              <a:rPr lang="en-US" smtClean="0"/>
              <a:t>5</a:t>
            </a:fld>
            <a:endParaRPr lang="en-US"/>
          </a:p>
        </p:txBody>
      </p:sp>
    </p:spTree>
    <p:extLst>
      <p:ext uri="{BB962C8B-B14F-4D97-AF65-F5344CB8AC3E}">
        <p14:creationId xmlns:p14="http://schemas.microsoft.com/office/powerpoint/2010/main" val="35257116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Answer:</a:t>
            </a:r>
            <a:r>
              <a:rPr lang="en-US" baseline="0" dirty="0"/>
              <a:t> d; for any 95% CI that we calculate, the true value either will or will not fall within the range of 95% CI’s; we just don’t know which.  But, speaking more generally, if we performed many experiments like this one and calculated 95% CI’s for each experiment, 95% of </a:t>
            </a:r>
            <a:r>
              <a:rPr lang="en-US" baseline="0" dirty="0" err="1"/>
              <a:t>tehresults</a:t>
            </a:r>
            <a:r>
              <a:rPr lang="en-US" baseline="0" dirty="0"/>
              <a:t> from those experiments will have 95% CI’s that include the true value (assuming our method to estimate transmission rate is unbiased).</a:t>
            </a:r>
            <a:endParaRPr lang="en-US" dirty="0"/>
          </a:p>
        </p:txBody>
      </p:sp>
      <p:sp>
        <p:nvSpPr>
          <p:cNvPr id="4" name="Slide Number Placeholder 3"/>
          <p:cNvSpPr>
            <a:spLocks noGrp="1"/>
          </p:cNvSpPr>
          <p:nvPr>
            <p:ph type="sldNum" sz="quarter" idx="10"/>
          </p:nvPr>
        </p:nvSpPr>
        <p:spPr/>
        <p:txBody>
          <a:bodyPr/>
          <a:lstStyle/>
          <a:p>
            <a:fld id="{7209B9C7-B9B9-DF44-865A-886104447196}" type="slidenum">
              <a:rPr lang="en-US" smtClean="0"/>
              <a:t>6</a:t>
            </a:fld>
            <a:endParaRPr lang="en-US"/>
          </a:p>
        </p:txBody>
      </p:sp>
    </p:spTree>
    <p:extLst>
      <p:ext uri="{BB962C8B-B14F-4D97-AF65-F5344CB8AC3E}">
        <p14:creationId xmlns:p14="http://schemas.microsoft.com/office/powerpoint/2010/main" val="352571168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7"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147458" name="Notes Placeholder 2"/>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wrap="square" numCol="1" anchor="t" anchorCtr="0" compatLnSpc="1">
            <a:prstTxWarp prst="textNoShape">
              <a:avLst/>
            </a:prstTxWarp>
          </a:bodyPr>
          <a:lstStyle/>
          <a:p>
            <a:r>
              <a:rPr lang="en-US" dirty="0">
                <a:latin typeface="Calibri" charset="0"/>
              </a:rPr>
              <a:t>Answer: b</a:t>
            </a:r>
          </a:p>
        </p:txBody>
      </p:sp>
      <p:sp>
        <p:nvSpPr>
          <p:cNvPr id="147459" name="Slide Number Placeholder 3"/>
          <p:cNvSpPr>
            <a:spLocks noGrp="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000">
                <a:solidFill>
                  <a:schemeClr val="tx1"/>
                </a:solidFill>
                <a:latin typeface="Arial" charset="0"/>
                <a:ea typeface="ＭＳ Ｐゴシック" charset="0"/>
                <a:cs typeface="ＭＳ Ｐゴシック" charset="0"/>
              </a:defRPr>
            </a:lvl1pPr>
            <a:lvl2pPr marL="742950" indent="-285750" eaLnBrk="0" hangingPunct="0">
              <a:defRPr sz="2000">
                <a:solidFill>
                  <a:schemeClr val="tx1"/>
                </a:solidFill>
                <a:latin typeface="Arial" charset="0"/>
                <a:ea typeface="ＭＳ Ｐゴシック" charset="0"/>
              </a:defRPr>
            </a:lvl2pPr>
            <a:lvl3pPr marL="1143000" indent="-228600" eaLnBrk="0" hangingPunct="0">
              <a:defRPr sz="2000">
                <a:solidFill>
                  <a:schemeClr val="tx1"/>
                </a:solidFill>
                <a:latin typeface="Arial" charset="0"/>
                <a:ea typeface="ＭＳ Ｐゴシック" charset="0"/>
              </a:defRPr>
            </a:lvl3pPr>
            <a:lvl4pPr marL="1600200" indent="-228600" eaLnBrk="0" hangingPunct="0">
              <a:defRPr sz="2000">
                <a:solidFill>
                  <a:schemeClr val="tx1"/>
                </a:solidFill>
                <a:latin typeface="Arial" charset="0"/>
                <a:ea typeface="ＭＳ Ｐゴシック" charset="0"/>
              </a:defRPr>
            </a:lvl4pPr>
            <a:lvl5pPr marL="2057400" indent="-228600" eaLnBrk="0" hangingPunct="0">
              <a:defRPr sz="2000">
                <a:solidFill>
                  <a:schemeClr val="tx1"/>
                </a:solidFill>
                <a:latin typeface="Arial" charset="0"/>
                <a:ea typeface="ＭＳ Ｐゴシック" charset="0"/>
              </a:defRPr>
            </a:lvl5pPr>
            <a:lvl6pPr marL="2514600" indent="-228600" eaLnBrk="0" fontAlgn="base" hangingPunct="0">
              <a:spcBef>
                <a:spcPct val="0"/>
              </a:spcBef>
              <a:spcAft>
                <a:spcPct val="0"/>
              </a:spcAft>
              <a:defRPr sz="2000">
                <a:solidFill>
                  <a:schemeClr val="tx1"/>
                </a:solidFill>
                <a:latin typeface="Arial" charset="0"/>
                <a:ea typeface="ＭＳ Ｐゴシック" charset="0"/>
              </a:defRPr>
            </a:lvl6pPr>
            <a:lvl7pPr marL="2971800" indent="-228600" eaLnBrk="0" fontAlgn="base" hangingPunct="0">
              <a:spcBef>
                <a:spcPct val="0"/>
              </a:spcBef>
              <a:spcAft>
                <a:spcPct val="0"/>
              </a:spcAft>
              <a:defRPr sz="2000">
                <a:solidFill>
                  <a:schemeClr val="tx1"/>
                </a:solidFill>
                <a:latin typeface="Arial" charset="0"/>
                <a:ea typeface="ＭＳ Ｐゴシック" charset="0"/>
              </a:defRPr>
            </a:lvl7pPr>
            <a:lvl8pPr marL="3429000" indent="-228600" eaLnBrk="0" fontAlgn="base" hangingPunct="0">
              <a:spcBef>
                <a:spcPct val="0"/>
              </a:spcBef>
              <a:spcAft>
                <a:spcPct val="0"/>
              </a:spcAft>
              <a:defRPr sz="2000">
                <a:solidFill>
                  <a:schemeClr val="tx1"/>
                </a:solidFill>
                <a:latin typeface="Arial" charset="0"/>
                <a:ea typeface="ＭＳ Ｐゴシック" charset="0"/>
              </a:defRPr>
            </a:lvl8pPr>
            <a:lvl9pPr marL="3886200" indent="-228600" eaLnBrk="0" fontAlgn="base" hangingPunct="0">
              <a:spcBef>
                <a:spcPct val="0"/>
              </a:spcBef>
              <a:spcAft>
                <a:spcPct val="0"/>
              </a:spcAft>
              <a:defRPr sz="2000">
                <a:solidFill>
                  <a:schemeClr val="tx1"/>
                </a:solidFill>
                <a:latin typeface="Arial" charset="0"/>
                <a:ea typeface="ＭＳ Ｐゴシック" charset="0"/>
              </a:defRPr>
            </a:lvl9pPr>
          </a:lstStyle>
          <a:p>
            <a:pPr eaLnBrk="1" hangingPunct="1"/>
            <a:fld id="{B7E4721C-5228-764E-B884-34BE19767E79}" type="slidenum">
              <a:rPr lang="en-GB" sz="1200"/>
              <a:pPr eaLnBrk="1" hangingPunct="1"/>
              <a:t>7</a:t>
            </a:fld>
            <a:endParaRPr lang="en-GB" sz="120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Answer:</a:t>
            </a:r>
            <a:r>
              <a:rPr lang="en-US" baseline="0" dirty="0"/>
              <a:t> a.  Think of it this way (very loosely):  the dotted line equals zero; since the 95% CI’s for the difference between the two means, we may (casually)  say that zero is a ‘plausible’ value for the difference between the two means.  i.e., it is plausible that there’s no difference between the means of the two groups.  (i.e., we have little evidence to say there is a difference between the means of the two groups.)</a:t>
            </a:r>
            <a:endParaRPr lang="en-US" dirty="0"/>
          </a:p>
        </p:txBody>
      </p:sp>
      <p:sp>
        <p:nvSpPr>
          <p:cNvPr id="4" name="Slide Number Placeholder 3"/>
          <p:cNvSpPr>
            <a:spLocks noGrp="1"/>
          </p:cNvSpPr>
          <p:nvPr>
            <p:ph type="sldNum" sz="quarter" idx="10"/>
          </p:nvPr>
        </p:nvSpPr>
        <p:spPr/>
        <p:txBody>
          <a:bodyPr/>
          <a:lstStyle/>
          <a:p>
            <a:fld id="{7209B9C7-B9B9-DF44-865A-886104447196}" type="slidenum">
              <a:rPr lang="en-US" smtClean="0"/>
              <a:t>8</a:t>
            </a:fld>
            <a:endParaRPr lang="en-US"/>
          </a:p>
        </p:txBody>
      </p:sp>
    </p:spTree>
    <p:extLst>
      <p:ext uri="{BB962C8B-B14F-4D97-AF65-F5344CB8AC3E}">
        <p14:creationId xmlns:p14="http://schemas.microsoft.com/office/powerpoint/2010/main" val="35257116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CA"/>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CA"/>
              <a:t>Click to edit Master subtitle style</a:t>
            </a:r>
            <a:endParaRPr lang="en-US"/>
          </a:p>
        </p:txBody>
      </p:sp>
      <p:sp>
        <p:nvSpPr>
          <p:cNvPr id="4" name="Date Placeholder 3"/>
          <p:cNvSpPr>
            <a:spLocks noGrp="1"/>
          </p:cNvSpPr>
          <p:nvPr>
            <p:ph type="dt" sz="half" idx="10"/>
          </p:nvPr>
        </p:nvSpPr>
        <p:spPr/>
        <p:txBody>
          <a:bodyPr/>
          <a:lstStyle/>
          <a:p>
            <a:fld id="{97D40D89-E98F-1E4F-8CCB-68AA5A37C98A}" type="datetimeFigureOut">
              <a:rPr lang="en-US" smtClean="0"/>
              <a:t>10/28/2024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18B40A-40B9-404D-97EF-3BCF6915CADE}" type="slidenum">
              <a:rPr lang="en-US" smtClean="0"/>
              <a:t>‹#›</a:t>
            </a:fld>
            <a:endParaRPr lang="en-US"/>
          </a:p>
        </p:txBody>
      </p:sp>
    </p:spTree>
    <p:extLst>
      <p:ext uri="{BB962C8B-B14F-4D97-AF65-F5344CB8AC3E}">
        <p14:creationId xmlns:p14="http://schemas.microsoft.com/office/powerpoint/2010/main" val="15747534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a:p>
        </p:txBody>
      </p:sp>
      <p:sp>
        <p:nvSpPr>
          <p:cNvPr id="4" name="Date Placeholder 3"/>
          <p:cNvSpPr>
            <a:spLocks noGrp="1"/>
          </p:cNvSpPr>
          <p:nvPr>
            <p:ph type="dt" sz="half" idx="10"/>
          </p:nvPr>
        </p:nvSpPr>
        <p:spPr/>
        <p:txBody>
          <a:bodyPr/>
          <a:lstStyle/>
          <a:p>
            <a:fld id="{97D40D89-E98F-1E4F-8CCB-68AA5A37C98A}" type="datetimeFigureOut">
              <a:rPr lang="en-US" smtClean="0"/>
              <a:t>10/28/2024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18B40A-40B9-404D-97EF-3BCF6915CADE}" type="slidenum">
              <a:rPr lang="en-US" smtClean="0"/>
              <a:t>‹#›</a:t>
            </a:fld>
            <a:endParaRPr lang="en-US"/>
          </a:p>
        </p:txBody>
      </p:sp>
    </p:spTree>
    <p:extLst>
      <p:ext uri="{BB962C8B-B14F-4D97-AF65-F5344CB8AC3E}">
        <p14:creationId xmlns:p14="http://schemas.microsoft.com/office/powerpoint/2010/main" val="39400144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CA"/>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a:p>
        </p:txBody>
      </p:sp>
      <p:sp>
        <p:nvSpPr>
          <p:cNvPr id="4" name="Date Placeholder 3"/>
          <p:cNvSpPr>
            <a:spLocks noGrp="1"/>
          </p:cNvSpPr>
          <p:nvPr>
            <p:ph type="dt" sz="half" idx="10"/>
          </p:nvPr>
        </p:nvSpPr>
        <p:spPr/>
        <p:txBody>
          <a:bodyPr/>
          <a:lstStyle/>
          <a:p>
            <a:fld id="{97D40D89-E98F-1E4F-8CCB-68AA5A37C98A}" type="datetimeFigureOut">
              <a:rPr lang="en-US" smtClean="0"/>
              <a:t>10/28/2024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18B40A-40B9-404D-97EF-3BCF6915CADE}" type="slidenum">
              <a:rPr lang="en-US" smtClean="0"/>
              <a:t>‹#›</a:t>
            </a:fld>
            <a:endParaRPr lang="en-US"/>
          </a:p>
        </p:txBody>
      </p:sp>
    </p:spTree>
    <p:extLst>
      <p:ext uri="{BB962C8B-B14F-4D97-AF65-F5344CB8AC3E}">
        <p14:creationId xmlns:p14="http://schemas.microsoft.com/office/powerpoint/2010/main" val="3779287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t>Click to edit Master title style</a:t>
            </a:r>
            <a:endParaRPr lang="en-US"/>
          </a:p>
        </p:txBody>
      </p:sp>
      <p:sp>
        <p:nvSpPr>
          <p:cNvPr id="3" name="Content Placeholder 2"/>
          <p:cNvSpPr>
            <a:spLocks noGrp="1"/>
          </p:cNvSpPr>
          <p:nvPr>
            <p:ph idx="1"/>
          </p:nvPr>
        </p:nvSpPr>
        <p:spPr/>
        <p:txBody>
          <a:body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a:p>
        </p:txBody>
      </p:sp>
      <p:sp>
        <p:nvSpPr>
          <p:cNvPr id="4" name="Date Placeholder 3"/>
          <p:cNvSpPr>
            <a:spLocks noGrp="1"/>
          </p:cNvSpPr>
          <p:nvPr>
            <p:ph type="dt" sz="half" idx="10"/>
          </p:nvPr>
        </p:nvSpPr>
        <p:spPr/>
        <p:txBody>
          <a:bodyPr/>
          <a:lstStyle/>
          <a:p>
            <a:fld id="{97D40D89-E98F-1E4F-8CCB-68AA5A37C98A}" type="datetimeFigureOut">
              <a:rPr lang="en-US" smtClean="0"/>
              <a:t>10/28/2024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18B40A-40B9-404D-97EF-3BCF6915CADE}" type="slidenum">
              <a:rPr lang="en-US" smtClean="0"/>
              <a:t>‹#›</a:t>
            </a:fld>
            <a:endParaRPr lang="en-US"/>
          </a:p>
        </p:txBody>
      </p:sp>
    </p:spTree>
    <p:extLst>
      <p:ext uri="{BB962C8B-B14F-4D97-AF65-F5344CB8AC3E}">
        <p14:creationId xmlns:p14="http://schemas.microsoft.com/office/powerpoint/2010/main" val="38840421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CA"/>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CA"/>
              <a:t>Click to edit Master text styles</a:t>
            </a:r>
          </a:p>
        </p:txBody>
      </p:sp>
      <p:sp>
        <p:nvSpPr>
          <p:cNvPr id="4" name="Date Placeholder 3"/>
          <p:cNvSpPr>
            <a:spLocks noGrp="1"/>
          </p:cNvSpPr>
          <p:nvPr>
            <p:ph type="dt" sz="half" idx="10"/>
          </p:nvPr>
        </p:nvSpPr>
        <p:spPr/>
        <p:txBody>
          <a:bodyPr/>
          <a:lstStyle/>
          <a:p>
            <a:fld id="{97D40D89-E98F-1E4F-8CCB-68AA5A37C98A}" type="datetimeFigureOut">
              <a:rPr lang="en-US" smtClean="0"/>
              <a:t>10/28/2024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18B40A-40B9-404D-97EF-3BCF6915CADE}" type="slidenum">
              <a:rPr lang="en-US" smtClean="0"/>
              <a:t>‹#›</a:t>
            </a:fld>
            <a:endParaRPr lang="en-US"/>
          </a:p>
        </p:txBody>
      </p:sp>
    </p:spTree>
    <p:extLst>
      <p:ext uri="{BB962C8B-B14F-4D97-AF65-F5344CB8AC3E}">
        <p14:creationId xmlns:p14="http://schemas.microsoft.com/office/powerpoint/2010/main" val="9251583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a:p>
        </p:txBody>
      </p:sp>
      <p:sp>
        <p:nvSpPr>
          <p:cNvPr id="5" name="Date Placeholder 4"/>
          <p:cNvSpPr>
            <a:spLocks noGrp="1"/>
          </p:cNvSpPr>
          <p:nvPr>
            <p:ph type="dt" sz="half" idx="10"/>
          </p:nvPr>
        </p:nvSpPr>
        <p:spPr/>
        <p:txBody>
          <a:bodyPr/>
          <a:lstStyle/>
          <a:p>
            <a:fld id="{97D40D89-E98F-1E4F-8CCB-68AA5A37C98A}" type="datetimeFigureOut">
              <a:rPr lang="en-US" smtClean="0"/>
              <a:t>10/28/2024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218B40A-40B9-404D-97EF-3BCF6915CADE}" type="slidenum">
              <a:rPr lang="en-US" smtClean="0"/>
              <a:t>‹#›</a:t>
            </a:fld>
            <a:endParaRPr lang="en-US"/>
          </a:p>
        </p:txBody>
      </p:sp>
    </p:spTree>
    <p:extLst>
      <p:ext uri="{BB962C8B-B14F-4D97-AF65-F5344CB8AC3E}">
        <p14:creationId xmlns:p14="http://schemas.microsoft.com/office/powerpoint/2010/main" val="20398768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CA"/>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a:p>
        </p:txBody>
      </p:sp>
      <p:sp>
        <p:nvSpPr>
          <p:cNvPr id="7" name="Date Placeholder 6"/>
          <p:cNvSpPr>
            <a:spLocks noGrp="1"/>
          </p:cNvSpPr>
          <p:nvPr>
            <p:ph type="dt" sz="half" idx="10"/>
          </p:nvPr>
        </p:nvSpPr>
        <p:spPr/>
        <p:txBody>
          <a:bodyPr/>
          <a:lstStyle/>
          <a:p>
            <a:fld id="{97D40D89-E98F-1E4F-8CCB-68AA5A37C98A}" type="datetimeFigureOut">
              <a:rPr lang="en-US" smtClean="0"/>
              <a:t>10/28/2024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218B40A-40B9-404D-97EF-3BCF6915CADE}" type="slidenum">
              <a:rPr lang="en-US" smtClean="0"/>
              <a:t>‹#›</a:t>
            </a:fld>
            <a:endParaRPr lang="en-US"/>
          </a:p>
        </p:txBody>
      </p:sp>
    </p:spTree>
    <p:extLst>
      <p:ext uri="{BB962C8B-B14F-4D97-AF65-F5344CB8AC3E}">
        <p14:creationId xmlns:p14="http://schemas.microsoft.com/office/powerpoint/2010/main" val="8816375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t>Click to edit Master title style</a:t>
            </a:r>
            <a:endParaRPr lang="en-US"/>
          </a:p>
        </p:txBody>
      </p:sp>
      <p:sp>
        <p:nvSpPr>
          <p:cNvPr id="3" name="Date Placeholder 2"/>
          <p:cNvSpPr>
            <a:spLocks noGrp="1"/>
          </p:cNvSpPr>
          <p:nvPr>
            <p:ph type="dt" sz="half" idx="10"/>
          </p:nvPr>
        </p:nvSpPr>
        <p:spPr/>
        <p:txBody>
          <a:bodyPr/>
          <a:lstStyle/>
          <a:p>
            <a:fld id="{97D40D89-E98F-1E4F-8CCB-68AA5A37C98A}" type="datetimeFigureOut">
              <a:rPr lang="en-US" smtClean="0"/>
              <a:t>10/28/2024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218B40A-40B9-404D-97EF-3BCF6915CADE}" type="slidenum">
              <a:rPr lang="en-US" smtClean="0"/>
              <a:t>‹#›</a:t>
            </a:fld>
            <a:endParaRPr lang="en-US"/>
          </a:p>
        </p:txBody>
      </p:sp>
    </p:spTree>
    <p:extLst>
      <p:ext uri="{BB962C8B-B14F-4D97-AF65-F5344CB8AC3E}">
        <p14:creationId xmlns:p14="http://schemas.microsoft.com/office/powerpoint/2010/main" val="15026380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D40D89-E98F-1E4F-8CCB-68AA5A37C98A}" type="datetimeFigureOut">
              <a:rPr lang="en-US" smtClean="0"/>
              <a:t>10/28/2024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218B40A-40B9-404D-97EF-3BCF6915CADE}" type="slidenum">
              <a:rPr lang="en-US" smtClean="0"/>
              <a:t>‹#›</a:t>
            </a:fld>
            <a:endParaRPr lang="en-US"/>
          </a:p>
        </p:txBody>
      </p:sp>
    </p:spTree>
    <p:extLst>
      <p:ext uri="{BB962C8B-B14F-4D97-AF65-F5344CB8AC3E}">
        <p14:creationId xmlns:p14="http://schemas.microsoft.com/office/powerpoint/2010/main" val="14323572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CA"/>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a:t>Click to edit Master text styles</a:t>
            </a:r>
          </a:p>
        </p:txBody>
      </p:sp>
      <p:sp>
        <p:nvSpPr>
          <p:cNvPr id="5" name="Date Placeholder 4"/>
          <p:cNvSpPr>
            <a:spLocks noGrp="1"/>
          </p:cNvSpPr>
          <p:nvPr>
            <p:ph type="dt" sz="half" idx="10"/>
          </p:nvPr>
        </p:nvSpPr>
        <p:spPr/>
        <p:txBody>
          <a:bodyPr/>
          <a:lstStyle/>
          <a:p>
            <a:fld id="{97D40D89-E98F-1E4F-8CCB-68AA5A37C98A}" type="datetimeFigureOut">
              <a:rPr lang="en-US" smtClean="0"/>
              <a:t>10/28/2024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218B40A-40B9-404D-97EF-3BCF6915CADE}" type="slidenum">
              <a:rPr lang="en-US" smtClean="0"/>
              <a:t>‹#›</a:t>
            </a:fld>
            <a:endParaRPr lang="en-US"/>
          </a:p>
        </p:txBody>
      </p:sp>
    </p:spTree>
    <p:extLst>
      <p:ext uri="{BB962C8B-B14F-4D97-AF65-F5344CB8AC3E}">
        <p14:creationId xmlns:p14="http://schemas.microsoft.com/office/powerpoint/2010/main" val="179268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CA"/>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a:t>Click to edit Master text styles</a:t>
            </a:r>
          </a:p>
        </p:txBody>
      </p:sp>
      <p:sp>
        <p:nvSpPr>
          <p:cNvPr id="5" name="Date Placeholder 4"/>
          <p:cNvSpPr>
            <a:spLocks noGrp="1"/>
          </p:cNvSpPr>
          <p:nvPr>
            <p:ph type="dt" sz="half" idx="10"/>
          </p:nvPr>
        </p:nvSpPr>
        <p:spPr/>
        <p:txBody>
          <a:bodyPr/>
          <a:lstStyle/>
          <a:p>
            <a:fld id="{97D40D89-E98F-1E4F-8CCB-68AA5A37C98A}" type="datetimeFigureOut">
              <a:rPr lang="en-US" smtClean="0"/>
              <a:t>10/28/2024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218B40A-40B9-404D-97EF-3BCF6915CADE}" type="slidenum">
              <a:rPr lang="en-US" smtClean="0"/>
              <a:t>‹#›</a:t>
            </a:fld>
            <a:endParaRPr lang="en-US"/>
          </a:p>
        </p:txBody>
      </p:sp>
    </p:spTree>
    <p:extLst>
      <p:ext uri="{BB962C8B-B14F-4D97-AF65-F5344CB8AC3E}">
        <p14:creationId xmlns:p14="http://schemas.microsoft.com/office/powerpoint/2010/main" val="42393742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CA"/>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D40D89-E98F-1E4F-8CCB-68AA5A37C98A}" type="datetimeFigureOut">
              <a:rPr lang="en-US" smtClean="0"/>
              <a:t>10/28/2024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218B40A-40B9-404D-97EF-3BCF6915CADE}" type="slidenum">
              <a:rPr lang="en-US" smtClean="0"/>
              <a:t>‹#›</a:t>
            </a:fld>
            <a:endParaRPr lang="en-US"/>
          </a:p>
        </p:txBody>
      </p:sp>
    </p:spTree>
    <p:extLst>
      <p:ext uri="{BB962C8B-B14F-4D97-AF65-F5344CB8AC3E}">
        <p14:creationId xmlns:p14="http://schemas.microsoft.com/office/powerpoint/2010/main" val="31484627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nrml-ex1.gi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17539" y="1771172"/>
            <a:ext cx="6125801" cy="2621338"/>
          </a:xfrm>
          <a:prstGeom prst="rect">
            <a:avLst/>
          </a:prstGeom>
        </p:spPr>
      </p:pic>
      <p:sp>
        <p:nvSpPr>
          <p:cNvPr id="7" name="Title 1"/>
          <p:cNvSpPr>
            <a:spLocks noGrp="1"/>
          </p:cNvSpPr>
          <p:nvPr>
            <p:ph type="ctrTitle"/>
          </p:nvPr>
        </p:nvSpPr>
        <p:spPr>
          <a:xfrm>
            <a:off x="0" y="165085"/>
            <a:ext cx="9144000" cy="1470025"/>
          </a:xfrm>
        </p:spPr>
        <p:txBody>
          <a:bodyPr>
            <a:normAutofit/>
          </a:bodyPr>
          <a:lstStyle/>
          <a:p>
            <a:r>
              <a:rPr lang="en-US" sz="3600" dirty="0">
                <a:latin typeface="Arial"/>
              </a:rPr>
              <a:t>Human height is well described by a normal distribution</a:t>
            </a:r>
          </a:p>
        </p:txBody>
      </p:sp>
      <p:sp>
        <p:nvSpPr>
          <p:cNvPr id="9" name="TextBox 4"/>
          <p:cNvSpPr txBox="1">
            <a:spLocks noChangeArrowheads="1"/>
          </p:cNvSpPr>
          <p:nvPr/>
        </p:nvSpPr>
        <p:spPr bwMode="auto">
          <a:xfrm>
            <a:off x="0" y="6642100"/>
            <a:ext cx="4994275" cy="2159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charset="0"/>
                <a:ea typeface="MS PGothic" charset="0"/>
                <a:cs typeface="MS PGothic" charset="0"/>
              </a:defRPr>
            </a:lvl1pPr>
            <a:lvl2pPr marL="742950" indent="-285750">
              <a:defRPr sz="2400">
                <a:solidFill>
                  <a:schemeClr val="tx1"/>
                </a:solidFill>
                <a:latin typeface="Arial" charset="0"/>
                <a:ea typeface="MS PGothic" charset="0"/>
                <a:cs typeface="MS PGothic" charset="0"/>
              </a:defRPr>
            </a:lvl2pPr>
            <a:lvl3pPr marL="1143000" indent="-228600">
              <a:defRPr sz="2400">
                <a:solidFill>
                  <a:schemeClr val="tx1"/>
                </a:solidFill>
                <a:latin typeface="Arial" charset="0"/>
                <a:ea typeface="MS PGothic" charset="0"/>
                <a:cs typeface="MS PGothic" charset="0"/>
              </a:defRPr>
            </a:lvl3pPr>
            <a:lvl4pPr marL="1600200" indent="-228600">
              <a:defRPr sz="2400">
                <a:solidFill>
                  <a:schemeClr val="tx1"/>
                </a:solidFill>
                <a:latin typeface="Arial" charset="0"/>
                <a:ea typeface="MS PGothic" charset="0"/>
                <a:cs typeface="MS PGothic" charset="0"/>
              </a:defRPr>
            </a:lvl4pPr>
            <a:lvl5pPr marL="2057400" indent="-228600">
              <a:defRPr sz="2400">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Arial" charset="0"/>
                <a:ea typeface="MS PGothic" charset="0"/>
                <a:cs typeface="MS PGothic" charset="0"/>
              </a:defRPr>
            </a:lvl9pPr>
          </a:lstStyle>
          <a:p>
            <a:r>
              <a:rPr lang="en-US" sz="800"/>
              <a:t>Modified from:  Albert Blakeslee, </a:t>
            </a:r>
            <a:r>
              <a:rPr lang="en-US" sz="800" i="1"/>
              <a:t>Journal of Heredity</a:t>
            </a:r>
            <a:r>
              <a:rPr lang="en-US" sz="800"/>
              <a:t>, Volume 5, Issue 11, November 1914, Pages 511–518</a:t>
            </a:r>
          </a:p>
        </p:txBody>
      </p:sp>
      <p:sp>
        <p:nvSpPr>
          <p:cNvPr id="8" name="Title 1"/>
          <p:cNvSpPr txBox="1">
            <a:spLocks/>
          </p:cNvSpPr>
          <p:nvPr/>
        </p:nvSpPr>
        <p:spPr>
          <a:xfrm>
            <a:off x="6374696" y="2006372"/>
            <a:ext cx="2696559" cy="1845830"/>
          </a:xfrm>
          <a:prstGeom prst="rect">
            <a:avLst/>
          </a:prstGeom>
        </p:spPr>
        <p:txBody>
          <a:bodyPr vert="horz" lIns="91440" tIns="45720" rIns="91440" bIns="45720" rtlCol="0" anchor="ctr">
            <a:normAutofit lnSpcReduction="1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US" sz="2000" dirty="0">
                <a:latin typeface="Arial"/>
              </a:rPr>
              <a:t>Imagine:</a:t>
            </a:r>
          </a:p>
          <a:p>
            <a:pPr algn="l"/>
            <a:endParaRPr lang="en-US" sz="2000" i="1" dirty="0">
              <a:latin typeface="Arial"/>
            </a:endParaRPr>
          </a:p>
          <a:p>
            <a:pPr algn="l"/>
            <a:r>
              <a:rPr lang="en-US" sz="2000" i="1" dirty="0">
                <a:latin typeface="Arial"/>
              </a:rPr>
              <a:t>True</a:t>
            </a:r>
            <a:r>
              <a:rPr lang="en-US" sz="2000" dirty="0">
                <a:latin typeface="Arial"/>
              </a:rPr>
              <a:t> mean ht.: 148   </a:t>
            </a:r>
          </a:p>
          <a:p>
            <a:pPr algn="l"/>
            <a:endParaRPr lang="en-US" sz="2000" dirty="0">
              <a:latin typeface="Arial"/>
            </a:endParaRPr>
          </a:p>
          <a:p>
            <a:pPr algn="l"/>
            <a:r>
              <a:rPr lang="en-US" sz="2000" i="1" dirty="0">
                <a:latin typeface="Arial"/>
              </a:rPr>
              <a:t>True </a:t>
            </a:r>
            <a:r>
              <a:rPr lang="en-US" sz="2000" dirty="0">
                <a:latin typeface="Arial"/>
              </a:rPr>
              <a:t>standard deviation: 12</a:t>
            </a:r>
          </a:p>
        </p:txBody>
      </p:sp>
      <p:sp>
        <p:nvSpPr>
          <p:cNvPr id="3" name="Slide Number Placeholder 2"/>
          <p:cNvSpPr>
            <a:spLocks noGrp="1"/>
          </p:cNvSpPr>
          <p:nvPr>
            <p:ph type="sldNum" sz="quarter" idx="12"/>
          </p:nvPr>
        </p:nvSpPr>
        <p:spPr/>
        <p:txBody>
          <a:bodyPr/>
          <a:lstStyle/>
          <a:p>
            <a:fld id="{410B572C-4E92-BA4D-9D5C-EB731868F53B}" type="slidenum">
              <a:rPr lang="en-US" smtClean="0"/>
              <a:t>1</a:t>
            </a:fld>
            <a:endParaRPr lang="en-US" dirty="0"/>
          </a:p>
        </p:txBody>
      </p:sp>
      <p:sp>
        <p:nvSpPr>
          <p:cNvPr id="10" name="Title 1"/>
          <p:cNvSpPr txBox="1">
            <a:spLocks/>
          </p:cNvSpPr>
          <p:nvPr/>
        </p:nvSpPr>
        <p:spPr>
          <a:xfrm>
            <a:off x="217540" y="4476942"/>
            <a:ext cx="8926460" cy="1845830"/>
          </a:xfrm>
          <a:prstGeom prst="rect">
            <a:avLst/>
          </a:prstGeom>
        </p:spPr>
        <p:txBody>
          <a:bodyPr vert="horz" lIns="91440" tIns="45720" rIns="91440" bIns="45720" rtlCol="0" anchor="ctr">
            <a:normAutofit fontScale="85000" lnSpcReduction="1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US" sz="2000" dirty="0">
                <a:latin typeface="Arial"/>
              </a:rPr>
              <a:t>A sample of 10 humans yielded an average height of 151cm (the true mean equals 148).</a:t>
            </a:r>
          </a:p>
          <a:p>
            <a:pPr algn="l"/>
            <a:r>
              <a:rPr lang="en-US" sz="2000" dirty="0">
                <a:latin typeface="Arial"/>
              </a:rPr>
              <a:t>Why did the mean of the sample not equal the population’s true mean ?</a:t>
            </a:r>
          </a:p>
          <a:p>
            <a:pPr algn="l"/>
            <a:endParaRPr lang="en-US" sz="2000" dirty="0">
              <a:latin typeface="Arial"/>
            </a:endParaRPr>
          </a:p>
          <a:p>
            <a:pPr marL="457200" indent="-457200" algn="l">
              <a:buAutoNum type="alphaLcParenR"/>
            </a:pPr>
            <a:r>
              <a:rPr lang="en-US" sz="2000" dirty="0">
                <a:latin typeface="Arial"/>
              </a:rPr>
              <a:t>Unlucky</a:t>
            </a:r>
          </a:p>
          <a:p>
            <a:pPr marL="457200" indent="-457200" algn="l">
              <a:buAutoNum type="alphaLcParenR"/>
            </a:pPr>
            <a:r>
              <a:rPr lang="en-US" sz="2000" dirty="0">
                <a:latin typeface="Arial"/>
              </a:rPr>
              <a:t>Sampling error</a:t>
            </a:r>
          </a:p>
          <a:p>
            <a:pPr marL="457200" indent="-457200" algn="l">
              <a:buAutoNum type="alphaLcParenR"/>
            </a:pPr>
            <a:r>
              <a:rPr lang="en-US" sz="2000" dirty="0">
                <a:latin typeface="Arial"/>
              </a:rPr>
              <a:t>Standard deviation</a:t>
            </a:r>
          </a:p>
          <a:p>
            <a:pPr marL="457200" indent="-457200" algn="l">
              <a:buAutoNum type="alphaLcParenR"/>
            </a:pPr>
            <a:r>
              <a:rPr lang="en-US" sz="2000" dirty="0">
                <a:latin typeface="Arial"/>
              </a:rPr>
              <a:t>Variance</a:t>
            </a:r>
          </a:p>
        </p:txBody>
      </p:sp>
    </p:spTree>
    <p:extLst>
      <p:ext uri="{BB962C8B-B14F-4D97-AF65-F5344CB8AC3E}">
        <p14:creationId xmlns:p14="http://schemas.microsoft.com/office/powerpoint/2010/main" val="1022670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410B572C-4E92-BA4D-9D5C-EB731868F53B}" type="slidenum">
              <a:rPr lang="en-US" smtClean="0"/>
              <a:t>2</a:t>
            </a:fld>
            <a:endParaRPr lang="en-US" dirty="0"/>
          </a:p>
        </p:txBody>
      </p:sp>
      <p:sp>
        <p:nvSpPr>
          <p:cNvPr id="10" name="Title 1"/>
          <p:cNvSpPr txBox="1">
            <a:spLocks/>
          </p:cNvSpPr>
          <p:nvPr/>
        </p:nvSpPr>
        <p:spPr>
          <a:xfrm>
            <a:off x="125500" y="1476563"/>
            <a:ext cx="8926460" cy="3230806"/>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US" sz="2000" dirty="0">
                <a:latin typeface="Arial"/>
              </a:rPr>
              <a:t>A student measured the heart-rate of 9 humans.  The standard deviation of the sample equaled 3 beats per minute (</a:t>
            </a:r>
            <a:r>
              <a:rPr lang="en-US" sz="2000" dirty="0" err="1">
                <a:latin typeface="Arial"/>
              </a:rPr>
              <a:t>bpm</a:t>
            </a:r>
            <a:r>
              <a:rPr lang="en-US" sz="2000" dirty="0">
                <a:latin typeface="Arial"/>
              </a:rPr>
              <a:t>).  The mean heart rate equaled 70 beats per minute.  </a:t>
            </a:r>
          </a:p>
          <a:p>
            <a:pPr algn="l"/>
            <a:endParaRPr lang="en-US" sz="2000" dirty="0">
              <a:latin typeface="Arial"/>
            </a:endParaRPr>
          </a:p>
          <a:p>
            <a:pPr algn="l"/>
            <a:r>
              <a:rPr lang="en-US" sz="2000" dirty="0">
                <a:latin typeface="Arial"/>
              </a:rPr>
              <a:t>How do we report the mean ± SE heart rate for this sample?</a:t>
            </a:r>
          </a:p>
          <a:p>
            <a:pPr algn="l"/>
            <a:endParaRPr lang="en-US" sz="2000" dirty="0">
              <a:latin typeface="Arial"/>
            </a:endParaRPr>
          </a:p>
          <a:p>
            <a:pPr marL="457200" indent="-457200" algn="l">
              <a:buAutoNum type="alphaLcParenR"/>
            </a:pPr>
            <a:r>
              <a:rPr lang="en-US" sz="2000" dirty="0">
                <a:latin typeface="Arial"/>
              </a:rPr>
              <a:t>70 ± 1 </a:t>
            </a:r>
            <a:r>
              <a:rPr lang="en-US" sz="2000" dirty="0" err="1">
                <a:latin typeface="Arial"/>
              </a:rPr>
              <a:t>bpm</a:t>
            </a:r>
            <a:endParaRPr lang="en-US" sz="2000" dirty="0">
              <a:latin typeface="Arial"/>
            </a:endParaRPr>
          </a:p>
          <a:p>
            <a:pPr marL="457200" indent="-457200" algn="l">
              <a:buAutoNum type="alphaLcParenR"/>
            </a:pPr>
            <a:r>
              <a:rPr lang="en-US" sz="2000" dirty="0">
                <a:latin typeface="Arial"/>
              </a:rPr>
              <a:t>9 ± 3 </a:t>
            </a:r>
            <a:r>
              <a:rPr lang="en-US" sz="2000" dirty="0" err="1">
                <a:latin typeface="Arial"/>
              </a:rPr>
              <a:t>bpm</a:t>
            </a:r>
            <a:endParaRPr lang="en-US" sz="2000" dirty="0">
              <a:latin typeface="Arial"/>
            </a:endParaRPr>
          </a:p>
          <a:p>
            <a:pPr marL="457200" indent="-457200" algn="l">
              <a:buAutoNum type="alphaLcParenR"/>
            </a:pPr>
            <a:r>
              <a:rPr lang="en-US" sz="2000" dirty="0">
                <a:latin typeface="Arial"/>
              </a:rPr>
              <a:t>70 ± 3 </a:t>
            </a:r>
            <a:r>
              <a:rPr lang="en-US" sz="2000" dirty="0" err="1">
                <a:latin typeface="Arial"/>
              </a:rPr>
              <a:t>bpm</a:t>
            </a:r>
            <a:endParaRPr lang="en-US" sz="2000" dirty="0">
              <a:latin typeface="Arial"/>
            </a:endParaRPr>
          </a:p>
          <a:p>
            <a:pPr marL="457200" indent="-457200" algn="l">
              <a:buAutoNum type="alphaLcParenR"/>
            </a:pPr>
            <a:r>
              <a:rPr lang="en-US" sz="2000" dirty="0">
                <a:latin typeface="Arial"/>
              </a:rPr>
              <a:t>70 ± 9 </a:t>
            </a:r>
            <a:r>
              <a:rPr lang="en-US" sz="2000" dirty="0" err="1">
                <a:latin typeface="Arial"/>
              </a:rPr>
              <a:t>bpm</a:t>
            </a:r>
            <a:endParaRPr lang="en-US" sz="2000" dirty="0">
              <a:latin typeface="Arial"/>
            </a:endParaRPr>
          </a:p>
        </p:txBody>
      </p:sp>
    </p:spTree>
    <p:extLst>
      <p:ext uri="{BB962C8B-B14F-4D97-AF65-F5344CB8AC3E}">
        <p14:creationId xmlns:p14="http://schemas.microsoft.com/office/powerpoint/2010/main" val="14185275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410B572C-4E92-BA4D-9D5C-EB731868F53B}" type="slidenum">
              <a:rPr lang="en-US" smtClean="0"/>
              <a:t>3</a:t>
            </a:fld>
            <a:endParaRPr lang="en-US" dirty="0"/>
          </a:p>
        </p:txBody>
      </p:sp>
      <p:sp>
        <p:nvSpPr>
          <p:cNvPr id="10" name="Title 1"/>
          <p:cNvSpPr txBox="1">
            <a:spLocks/>
          </p:cNvSpPr>
          <p:nvPr/>
        </p:nvSpPr>
        <p:spPr>
          <a:xfrm>
            <a:off x="125500" y="1476563"/>
            <a:ext cx="8926460" cy="3230806"/>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endParaRPr lang="en-US" sz="2000" dirty="0">
              <a:latin typeface="Arial"/>
            </a:endParaRPr>
          </a:p>
          <a:p>
            <a:pPr algn="l"/>
            <a:r>
              <a:rPr lang="en-US" sz="2000" dirty="0">
                <a:latin typeface="Arial"/>
              </a:rPr>
              <a:t>Imagine that we have obtained a sample of individuals and measured some trait of each individual (e.g., reaction time).</a:t>
            </a:r>
          </a:p>
          <a:p>
            <a:pPr algn="l"/>
            <a:endParaRPr lang="en-US" sz="2000" dirty="0">
              <a:latin typeface="Arial"/>
            </a:endParaRPr>
          </a:p>
          <a:p>
            <a:pPr algn="l"/>
            <a:r>
              <a:rPr lang="en-US" sz="2000" dirty="0">
                <a:latin typeface="Arial"/>
              </a:rPr>
              <a:t>Select the best option from below.</a:t>
            </a:r>
          </a:p>
          <a:p>
            <a:pPr algn="l"/>
            <a:endParaRPr lang="en-US" sz="2000" dirty="0">
              <a:latin typeface="Arial"/>
            </a:endParaRPr>
          </a:p>
          <a:p>
            <a:pPr marL="457200" indent="-457200" algn="l">
              <a:buAutoNum type="alphaLcParenR"/>
            </a:pPr>
            <a:r>
              <a:rPr lang="en-US" sz="2000" dirty="0">
                <a:latin typeface="Arial"/>
              </a:rPr>
              <a:t>The sample’s standard deviation will be larger than the standard error</a:t>
            </a:r>
          </a:p>
          <a:p>
            <a:pPr marL="457200" indent="-457200" algn="l">
              <a:buAutoNum type="alphaLcParenR"/>
            </a:pPr>
            <a:r>
              <a:rPr lang="en-US" sz="2000" dirty="0">
                <a:latin typeface="Arial"/>
              </a:rPr>
              <a:t>The sample’s standard error will be larger than the standard deviation</a:t>
            </a:r>
          </a:p>
          <a:p>
            <a:pPr marL="457200" indent="-457200" algn="l">
              <a:buAutoNum type="alphaLcParenR"/>
            </a:pPr>
            <a:r>
              <a:rPr lang="en-US" sz="2000" dirty="0">
                <a:latin typeface="Arial"/>
              </a:rPr>
              <a:t>It is impossible to know whether standard deviation will be larger than the standard error</a:t>
            </a:r>
          </a:p>
        </p:txBody>
      </p:sp>
    </p:spTree>
    <p:extLst>
      <p:ext uri="{BB962C8B-B14F-4D97-AF65-F5344CB8AC3E}">
        <p14:creationId xmlns:p14="http://schemas.microsoft.com/office/powerpoint/2010/main" val="40665562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410B572C-4E92-BA4D-9D5C-EB731868F53B}" type="slidenum">
              <a:rPr lang="en-US" smtClean="0"/>
              <a:t>4</a:t>
            </a:fld>
            <a:endParaRPr lang="en-US" dirty="0"/>
          </a:p>
        </p:txBody>
      </p:sp>
      <p:sp>
        <p:nvSpPr>
          <p:cNvPr id="10" name="Title 1"/>
          <p:cNvSpPr txBox="1">
            <a:spLocks/>
          </p:cNvSpPr>
          <p:nvPr/>
        </p:nvSpPr>
        <p:spPr>
          <a:xfrm>
            <a:off x="125500" y="1476563"/>
            <a:ext cx="8926460" cy="3230806"/>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US" sz="2000" dirty="0">
                <a:latin typeface="Arial"/>
              </a:rPr>
              <a:t>I am creating a figure that shows average values for a series of groups (e.g., for 1-factor GLM, similar to 1-way ANOVA).  I want to include error bars that show the influence of sampling error in my ability to estimate the mean of each group.</a:t>
            </a:r>
          </a:p>
          <a:p>
            <a:pPr algn="l"/>
            <a:endParaRPr lang="en-US" sz="2000" dirty="0">
              <a:latin typeface="Arial"/>
            </a:endParaRPr>
          </a:p>
          <a:p>
            <a:pPr algn="l"/>
            <a:r>
              <a:rPr lang="en-US" sz="2000" dirty="0">
                <a:latin typeface="Arial"/>
              </a:rPr>
              <a:t>My error bars should be:</a:t>
            </a:r>
          </a:p>
          <a:p>
            <a:pPr algn="l"/>
            <a:endParaRPr lang="en-US" sz="2000" dirty="0">
              <a:latin typeface="Arial"/>
            </a:endParaRPr>
          </a:p>
          <a:p>
            <a:pPr marL="457200" indent="-457200" algn="l">
              <a:buAutoNum type="alphaLcParenR"/>
            </a:pPr>
            <a:r>
              <a:rPr lang="en-US" sz="2000" dirty="0">
                <a:latin typeface="Arial"/>
              </a:rPr>
              <a:t>The standard deviation of my sample.</a:t>
            </a:r>
          </a:p>
          <a:p>
            <a:pPr marL="457200" indent="-457200" algn="l">
              <a:buAutoNum type="alphaLcParenR"/>
            </a:pPr>
            <a:r>
              <a:rPr lang="en-US" sz="2000" dirty="0">
                <a:latin typeface="Arial"/>
              </a:rPr>
              <a:t>The variance of my sample.</a:t>
            </a:r>
          </a:p>
          <a:p>
            <a:pPr marL="457200" indent="-457200" algn="l">
              <a:buAutoNum type="alphaLcParenR"/>
            </a:pPr>
            <a:r>
              <a:rPr lang="en-US" sz="2000" dirty="0">
                <a:latin typeface="Arial"/>
              </a:rPr>
              <a:t>The standard error of my sample.</a:t>
            </a:r>
          </a:p>
        </p:txBody>
      </p:sp>
    </p:spTree>
    <p:extLst>
      <p:ext uri="{BB962C8B-B14F-4D97-AF65-F5344CB8AC3E}">
        <p14:creationId xmlns:p14="http://schemas.microsoft.com/office/powerpoint/2010/main" val="2617973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410B572C-4E92-BA4D-9D5C-EB731868F53B}" type="slidenum">
              <a:rPr lang="en-US" smtClean="0"/>
              <a:t>5</a:t>
            </a:fld>
            <a:endParaRPr lang="en-US" dirty="0"/>
          </a:p>
        </p:txBody>
      </p:sp>
      <p:sp>
        <p:nvSpPr>
          <p:cNvPr id="10" name="Title 1"/>
          <p:cNvSpPr txBox="1">
            <a:spLocks/>
          </p:cNvSpPr>
          <p:nvPr/>
        </p:nvSpPr>
        <p:spPr>
          <a:xfrm>
            <a:off x="888794" y="3196679"/>
            <a:ext cx="7366413" cy="3230806"/>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US" sz="2000" dirty="0">
                <a:latin typeface="Arial"/>
              </a:rPr>
              <a:t>95% of the area under a normal distribution is found between:</a:t>
            </a:r>
          </a:p>
          <a:p>
            <a:pPr algn="l"/>
            <a:endParaRPr lang="en-US" sz="2000" dirty="0">
              <a:latin typeface="Arial"/>
            </a:endParaRPr>
          </a:p>
          <a:p>
            <a:pPr marL="457200" indent="-457200" algn="l">
              <a:buAutoNum type="alphaLcParenR"/>
            </a:pPr>
            <a:r>
              <a:rPr lang="en-US" sz="2000" dirty="0">
                <a:latin typeface="Arial"/>
              </a:rPr>
              <a:t>The mean ± 1 standard deviation from the mean</a:t>
            </a:r>
          </a:p>
          <a:p>
            <a:pPr marL="457200" indent="-457200" algn="l">
              <a:buAutoNum type="alphaLcParenR"/>
            </a:pPr>
            <a:r>
              <a:rPr lang="en-US" sz="2000" dirty="0">
                <a:latin typeface="Arial"/>
              </a:rPr>
              <a:t>The mean ± 1 variance from the mean</a:t>
            </a:r>
          </a:p>
          <a:p>
            <a:pPr marL="457200" indent="-457200" algn="l">
              <a:buAutoNum type="alphaLcParenR"/>
            </a:pPr>
            <a:r>
              <a:rPr lang="en-US" sz="2000" dirty="0">
                <a:latin typeface="Arial"/>
              </a:rPr>
              <a:t>The mean ± 2 standard deviations from the mean</a:t>
            </a:r>
          </a:p>
          <a:p>
            <a:pPr marL="457200" indent="-457200" algn="l">
              <a:buAutoNum type="alphaLcParenR"/>
            </a:pPr>
            <a:r>
              <a:rPr lang="en-US" sz="2000" dirty="0">
                <a:latin typeface="Arial"/>
              </a:rPr>
              <a:t>The mean ± 1.96 standard deviations from the mean</a:t>
            </a:r>
          </a:p>
        </p:txBody>
      </p:sp>
      <p:pic>
        <p:nvPicPr>
          <p:cNvPr id="2" name="Picture 1" descr="Screen Shot 2020-09-29 at 4.07.26 PM.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629993" y="405167"/>
            <a:ext cx="3884014" cy="2915825"/>
          </a:xfrm>
          <a:prstGeom prst="rect">
            <a:avLst/>
          </a:prstGeom>
        </p:spPr>
      </p:pic>
      <p:sp>
        <p:nvSpPr>
          <p:cNvPr id="4" name="TextBox 3"/>
          <p:cNvSpPr txBox="1"/>
          <p:nvPr/>
        </p:nvSpPr>
        <p:spPr>
          <a:xfrm>
            <a:off x="4264590" y="3298658"/>
            <a:ext cx="762085" cy="369332"/>
          </a:xfrm>
          <a:prstGeom prst="rect">
            <a:avLst/>
          </a:prstGeom>
          <a:noFill/>
        </p:spPr>
        <p:txBody>
          <a:bodyPr wrap="none" rtlCol="0">
            <a:spAutoFit/>
          </a:bodyPr>
          <a:lstStyle/>
          <a:p>
            <a:r>
              <a:rPr lang="en-US" dirty="0">
                <a:latin typeface="Arial"/>
              </a:rPr>
              <a:t>mean</a:t>
            </a:r>
          </a:p>
        </p:txBody>
      </p:sp>
      <p:cxnSp>
        <p:nvCxnSpPr>
          <p:cNvPr id="6" name="Straight Arrow Connector 5"/>
          <p:cNvCxnSpPr/>
          <p:nvPr/>
        </p:nvCxnSpPr>
        <p:spPr>
          <a:xfrm>
            <a:off x="4953650" y="3515074"/>
            <a:ext cx="608950" cy="0"/>
          </a:xfrm>
          <a:prstGeom prst="straightConnector1">
            <a:avLst/>
          </a:prstGeom>
          <a:ln>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11" name="Straight Arrow Connector 10"/>
          <p:cNvCxnSpPr/>
          <p:nvPr/>
        </p:nvCxnSpPr>
        <p:spPr>
          <a:xfrm rot="10800000">
            <a:off x="3718815" y="3515074"/>
            <a:ext cx="608950" cy="0"/>
          </a:xfrm>
          <a:prstGeom prst="straightConnector1">
            <a:avLst/>
          </a:prstGeom>
          <a:ln>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sp>
        <p:nvSpPr>
          <p:cNvPr id="12" name="TextBox 11"/>
          <p:cNvSpPr txBox="1"/>
          <p:nvPr/>
        </p:nvSpPr>
        <p:spPr>
          <a:xfrm>
            <a:off x="3077140" y="3292932"/>
            <a:ext cx="747155" cy="369332"/>
          </a:xfrm>
          <a:prstGeom prst="rect">
            <a:avLst/>
          </a:prstGeom>
          <a:noFill/>
        </p:spPr>
        <p:txBody>
          <a:bodyPr wrap="none" rtlCol="0">
            <a:spAutoFit/>
          </a:bodyPr>
          <a:lstStyle/>
          <a:p>
            <a:r>
              <a:rPr lang="en-US" i="1" dirty="0">
                <a:latin typeface="Arial"/>
              </a:rPr>
              <a:t>x</a:t>
            </a:r>
            <a:r>
              <a:rPr lang="en-US" dirty="0">
                <a:latin typeface="Arial"/>
              </a:rPr>
              <a:t> </a:t>
            </a:r>
            <a:r>
              <a:rPr lang="en-US" dirty="0" err="1">
                <a:latin typeface="Arial"/>
              </a:rPr>
              <a:t>s.d.</a:t>
            </a:r>
            <a:endParaRPr lang="en-US" dirty="0">
              <a:latin typeface="Arial"/>
            </a:endParaRPr>
          </a:p>
        </p:txBody>
      </p:sp>
      <p:sp>
        <p:nvSpPr>
          <p:cNvPr id="13" name="TextBox 12"/>
          <p:cNvSpPr txBox="1"/>
          <p:nvPr/>
        </p:nvSpPr>
        <p:spPr>
          <a:xfrm>
            <a:off x="5566340" y="3292932"/>
            <a:ext cx="747155" cy="369332"/>
          </a:xfrm>
          <a:prstGeom prst="rect">
            <a:avLst/>
          </a:prstGeom>
          <a:noFill/>
        </p:spPr>
        <p:txBody>
          <a:bodyPr wrap="none" rtlCol="0">
            <a:spAutoFit/>
          </a:bodyPr>
          <a:lstStyle/>
          <a:p>
            <a:r>
              <a:rPr lang="en-US" i="1" dirty="0">
                <a:latin typeface="Arial"/>
              </a:rPr>
              <a:t>x</a:t>
            </a:r>
            <a:r>
              <a:rPr lang="en-US" dirty="0">
                <a:latin typeface="Arial"/>
              </a:rPr>
              <a:t> </a:t>
            </a:r>
            <a:r>
              <a:rPr lang="en-US" dirty="0" err="1">
                <a:latin typeface="Arial"/>
              </a:rPr>
              <a:t>s.d.</a:t>
            </a:r>
            <a:endParaRPr lang="en-US" dirty="0">
              <a:latin typeface="Arial"/>
            </a:endParaRPr>
          </a:p>
        </p:txBody>
      </p:sp>
    </p:spTree>
    <p:extLst>
      <p:ext uri="{BB962C8B-B14F-4D97-AF65-F5344CB8AC3E}">
        <p14:creationId xmlns:p14="http://schemas.microsoft.com/office/powerpoint/2010/main" val="16587148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410B572C-4E92-BA4D-9D5C-EB731868F53B}" type="slidenum">
              <a:rPr lang="en-US" smtClean="0"/>
              <a:t>6</a:t>
            </a:fld>
            <a:endParaRPr lang="en-US" dirty="0"/>
          </a:p>
        </p:txBody>
      </p:sp>
      <p:sp>
        <p:nvSpPr>
          <p:cNvPr id="10" name="Title 1"/>
          <p:cNvSpPr txBox="1">
            <a:spLocks/>
          </p:cNvSpPr>
          <p:nvPr/>
        </p:nvSpPr>
        <p:spPr>
          <a:xfrm>
            <a:off x="460191" y="3125544"/>
            <a:ext cx="8226609" cy="3230806"/>
          </a:xfrm>
          <a:prstGeom prst="rect">
            <a:avLst/>
          </a:prstGeom>
        </p:spPr>
        <p:txBody>
          <a:bodyPr vert="horz" lIns="91440" tIns="45720" rIns="91440" bIns="45720" rtlCol="0" anchor="ctr">
            <a:normAutofit lnSpcReduction="1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US" sz="2000" dirty="0">
                <a:latin typeface="Arial"/>
              </a:rPr>
              <a:t>A researcher aims to estimate the true transmission rate of covid-19.  The plot, above, indicates the mean and 95% CI’s for the estimated transmission rate.</a:t>
            </a:r>
          </a:p>
          <a:p>
            <a:pPr algn="l"/>
            <a:endParaRPr lang="en-US" sz="2000" dirty="0">
              <a:latin typeface="Arial"/>
            </a:endParaRPr>
          </a:p>
          <a:p>
            <a:pPr algn="l"/>
            <a:r>
              <a:rPr lang="en-US" sz="2000" dirty="0">
                <a:latin typeface="Arial"/>
              </a:rPr>
              <a:t>What is the probability that the true transmission rate falls within the 95% CI’s?</a:t>
            </a:r>
          </a:p>
          <a:p>
            <a:pPr algn="l"/>
            <a:endParaRPr lang="en-US" sz="2000" dirty="0">
              <a:latin typeface="Arial"/>
            </a:endParaRPr>
          </a:p>
          <a:p>
            <a:pPr marL="457200" indent="-457200" algn="l">
              <a:buAutoNum type="alphaLcParenR"/>
            </a:pPr>
            <a:r>
              <a:rPr lang="en-US" sz="2000" dirty="0">
                <a:latin typeface="Arial"/>
              </a:rPr>
              <a:t>95% </a:t>
            </a:r>
          </a:p>
          <a:p>
            <a:pPr marL="457200" indent="-457200" algn="l">
              <a:buAutoNum type="alphaLcParenR"/>
            </a:pPr>
            <a:r>
              <a:rPr lang="en-US" sz="2000" dirty="0">
                <a:latin typeface="Arial"/>
              </a:rPr>
              <a:t>5%</a:t>
            </a:r>
          </a:p>
          <a:p>
            <a:pPr marL="457200" indent="-457200" algn="l">
              <a:buAutoNum type="alphaLcParenR"/>
            </a:pPr>
            <a:r>
              <a:rPr lang="en-US" sz="2000" dirty="0">
                <a:latin typeface="Arial"/>
              </a:rPr>
              <a:t>1.95 * SE</a:t>
            </a:r>
          </a:p>
          <a:p>
            <a:pPr marL="457200" indent="-457200" algn="l">
              <a:buAutoNum type="alphaLcParenR"/>
            </a:pPr>
            <a:r>
              <a:rPr lang="en-US" sz="2000" dirty="0">
                <a:latin typeface="Arial"/>
              </a:rPr>
              <a:t>Difficult to know</a:t>
            </a:r>
          </a:p>
        </p:txBody>
      </p:sp>
      <p:sp>
        <p:nvSpPr>
          <p:cNvPr id="5" name="Oval 4"/>
          <p:cNvSpPr/>
          <p:nvPr/>
        </p:nvSpPr>
        <p:spPr>
          <a:xfrm>
            <a:off x="4473059" y="1464366"/>
            <a:ext cx="110446" cy="96560"/>
          </a:xfrm>
          <a:prstGeom prst="ellipse">
            <a:avLst/>
          </a:prstGeom>
          <a:solidFill>
            <a:schemeClr val="tx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8" name="Straight Connector 7"/>
          <p:cNvCxnSpPr>
            <a:stCxn id="5" idx="0"/>
          </p:cNvCxnSpPr>
          <p:nvPr/>
        </p:nvCxnSpPr>
        <p:spPr>
          <a:xfrm flipH="1" flipV="1">
            <a:off x="4518025" y="984941"/>
            <a:ext cx="10257" cy="479425"/>
          </a:xfrm>
          <a:prstGeom prst="line">
            <a:avLst/>
          </a:prstGeom>
          <a:ln>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14" name="Straight Connector 13"/>
          <p:cNvCxnSpPr/>
          <p:nvPr/>
        </p:nvCxnSpPr>
        <p:spPr>
          <a:xfrm rot="10800000" flipH="1" flipV="1">
            <a:off x="4528282" y="1558493"/>
            <a:ext cx="10257" cy="479425"/>
          </a:xfrm>
          <a:prstGeom prst="line">
            <a:avLst/>
          </a:prstGeom>
          <a:ln>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a:off x="3378200" y="698500"/>
            <a:ext cx="6350" cy="2063750"/>
          </a:xfrm>
          <a:prstGeom prst="line">
            <a:avLst/>
          </a:prstGeom>
          <a:ln>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rot="16200000">
            <a:off x="4413250" y="1727200"/>
            <a:ext cx="6350" cy="2063750"/>
          </a:xfrm>
          <a:prstGeom prst="line">
            <a:avLst/>
          </a:prstGeom>
          <a:ln>
            <a:solidFill>
              <a:schemeClr val="tx1"/>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5642668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Connector 4"/>
          <p:cNvCxnSpPr/>
          <p:nvPr/>
        </p:nvCxnSpPr>
        <p:spPr>
          <a:xfrm>
            <a:off x="2195513" y="1548913"/>
            <a:ext cx="0" cy="2447925"/>
          </a:xfrm>
          <a:prstGeom prst="line">
            <a:avLst/>
          </a:prstGeom>
          <a:ln w="41275">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6" name="Straight Connector 5"/>
          <p:cNvCxnSpPr/>
          <p:nvPr/>
        </p:nvCxnSpPr>
        <p:spPr>
          <a:xfrm flipH="1">
            <a:off x="2195513" y="3996838"/>
            <a:ext cx="4608512" cy="0"/>
          </a:xfrm>
          <a:prstGeom prst="line">
            <a:avLst/>
          </a:prstGeom>
          <a:ln w="41275">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2195513" y="2772875"/>
            <a:ext cx="4608512" cy="7938"/>
          </a:xfrm>
          <a:prstGeom prst="line">
            <a:avLst/>
          </a:prstGeom>
          <a:ln w="25400">
            <a:solidFill>
              <a:schemeClr val="tx1"/>
            </a:solidFill>
            <a:prstDash val="sysDot"/>
          </a:ln>
          <a:effectLst/>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p:nvCxnSpPr>
        <p:spPr>
          <a:xfrm>
            <a:off x="2411413" y="2125175"/>
            <a:ext cx="0" cy="792163"/>
          </a:xfrm>
          <a:prstGeom prst="line">
            <a:avLst/>
          </a:prstGeom>
          <a:effectLst/>
        </p:spPr>
        <p:style>
          <a:lnRef idx="2">
            <a:schemeClr val="accent1"/>
          </a:lnRef>
          <a:fillRef idx="0">
            <a:schemeClr val="accent1"/>
          </a:fillRef>
          <a:effectRef idx="1">
            <a:schemeClr val="accent1"/>
          </a:effectRef>
          <a:fontRef idx="minor">
            <a:schemeClr val="tx1"/>
          </a:fontRef>
        </p:style>
      </p:cxnSp>
      <p:cxnSp>
        <p:nvCxnSpPr>
          <p:cNvPr id="14" name="Straight Connector 13"/>
          <p:cNvCxnSpPr/>
          <p:nvPr/>
        </p:nvCxnSpPr>
        <p:spPr>
          <a:xfrm>
            <a:off x="2555875" y="2412513"/>
            <a:ext cx="7938" cy="720725"/>
          </a:xfrm>
          <a:prstGeom prst="line">
            <a:avLst/>
          </a:prstGeom>
          <a:effectLst/>
        </p:spPr>
        <p:style>
          <a:lnRef idx="2">
            <a:schemeClr val="accent1"/>
          </a:lnRef>
          <a:fillRef idx="0">
            <a:schemeClr val="accent1"/>
          </a:fillRef>
          <a:effectRef idx="1">
            <a:schemeClr val="accent1"/>
          </a:effectRef>
          <a:fontRef idx="minor">
            <a:schemeClr val="tx1"/>
          </a:fontRef>
        </p:style>
      </p:cxnSp>
      <p:cxnSp>
        <p:nvCxnSpPr>
          <p:cNvPr id="15" name="Straight Connector 14"/>
          <p:cNvCxnSpPr/>
          <p:nvPr/>
        </p:nvCxnSpPr>
        <p:spPr>
          <a:xfrm>
            <a:off x="2771775" y="2412513"/>
            <a:ext cx="0" cy="576262"/>
          </a:xfrm>
          <a:prstGeom prst="line">
            <a:avLst/>
          </a:prstGeom>
          <a:effectLst/>
        </p:spPr>
        <p:style>
          <a:lnRef idx="2">
            <a:schemeClr val="accent1"/>
          </a:lnRef>
          <a:fillRef idx="0">
            <a:schemeClr val="accent1"/>
          </a:fillRef>
          <a:effectRef idx="1">
            <a:schemeClr val="accent1"/>
          </a:effectRef>
          <a:fontRef idx="minor">
            <a:schemeClr val="tx1"/>
          </a:fontRef>
        </p:style>
      </p:cxnSp>
      <p:cxnSp>
        <p:nvCxnSpPr>
          <p:cNvPr id="16" name="Straight Connector 15"/>
          <p:cNvCxnSpPr/>
          <p:nvPr/>
        </p:nvCxnSpPr>
        <p:spPr>
          <a:xfrm>
            <a:off x="2987675" y="2628413"/>
            <a:ext cx="0" cy="792162"/>
          </a:xfrm>
          <a:prstGeom prst="line">
            <a:avLst/>
          </a:prstGeom>
          <a:effectLst/>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a:off x="3203575" y="2412513"/>
            <a:ext cx="0" cy="576262"/>
          </a:xfrm>
          <a:prstGeom prst="line">
            <a:avLst/>
          </a:prstGeom>
          <a:effectLst/>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3419475" y="2628413"/>
            <a:ext cx="0" cy="288925"/>
          </a:xfrm>
          <a:prstGeom prst="line">
            <a:avLst/>
          </a:prstGeom>
          <a:effectLst/>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a:off x="3635375" y="2483950"/>
            <a:ext cx="0" cy="433388"/>
          </a:xfrm>
          <a:prstGeom prst="line">
            <a:avLst/>
          </a:prstGeom>
          <a:effectLst/>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3851275" y="2341075"/>
            <a:ext cx="0" cy="647700"/>
          </a:xfrm>
          <a:prstGeom prst="line">
            <a:avLst/>
          </a:prstGeom>
          <a:effectLst/>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a:off x="4067175" y="2628413"/>
            <a:ext cx="0" cy="720725"/>
          </a:xfrm>
          <a:prstGeom prst="line">
            <a:avLst/>
          </a:prstGeom>
          <a:effectLst/>
        </p:spPr>
        <p:style>
          <a:lnRef idx="2">
            <a:schemeClr val="accent1"/>
          </a:lnRef>
          <a:fillRef idx="0">
            <a:schemeClr val="accent1"/>
          </a:fillRef>
          <a:effectRef idx="1">
            <a:schemeClr val="accent1"/>
          </a:effectRef>
          <a:fontRef idx="minor">
            <a:schemeClr val="tx1"/>
          </a:fontRef>
        </p:style>
      </p:cxnSp>
      <p:cxnSp>
        <p:nvCxnSpPr>
          <p:cNvPr id="22" name="Straight Connector 21"/>
          <p:cNvCxnSpPr/>
          <p:nvPr/>
        </p:nvCxnSpPr>
        <p:spPr>
          <a:xfrm>
            <a:off x="4284663" y="2483950"/>
            <a:ext cx="0" cy="433388"/>
          </a:xfrm>
          <a:prstGeom prst="line">
            <a:avLst/>
          </a:prstGeom>
          <a:effectLst/>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a:off x="4500563" y="2628413"/>
            <a:ext cx="0" cy="576262"/>
          </a:xfrm>
          <a:prstGeom prst="line">
            <a:avLst/>
          </a:prstGeom>
          <a:effectLst/>
        </p:spPr>
        <p:style>
          <a:lnRef idx="2">
            <a:schemeClr val="accent1"/>
          </a:lnRef>
          <a:fillRef idx="0">
            <a:schemeClr val="accent1"/>
          </a:fillRef>
          <a:effectRef idx="1">
            <a:schemeClr val="accent1"/>
          </a:effectRef>
          <a:fontRef idx="minor">
            <a:schemeClr val="tx1"/>
          </a:fontRef>
        </p:style>
      </p:cxnSp>
      <p:cxnSp>
        <p:nvCxnSpPr>
          <p:cNvPr id="24" name="Straight Connector 23"/>
          <p:cNvCxnSpPr/>
          <p:nvPr/>
        </p:nvCxnSpPr>
        <p:spPr>
          <a:xfrm>
            <a:off x="4716463" y="2483950"/>
            <a:ext cx="0" cy="649288"/>
          </a:xfrm>
          <a:prstGeom prst="line">
            <a:avLst/>
          </a:prstGeom>
          <a:effectLst/>
        </p:spPr>
        <p:style>
          <a:lnRef idx="2">
            <a:schemeClr val="accent1"/>
          </a:lnRef>
          <a:fillRef idx="0">
            <a:schemeClr val="accent1"/>
          </a:fillRef>
          <a:effectRef idx="1">
            <a:schemeClr val="accent1"/>
          </a:effectRef>
          <a:fontRef idx="minor">
            <a:schemeClr val="tx1"/>
          </a:fontRef>
        </p:style>
      </p:cxnSp>
      <p:cxnSp>
        <p:nvCxnSpPr>
          <p:cNvPr id="25" name="Straight Connector 24"/>
          <p:cNvCxnSpPr/>
          <p:nvPr/>
        </p:nvCxnSpPr>
        <p:spPr>
          <a:xfrm>
            <a:off x="4932363" y="2628413"/>
            <a:ext cx="0" cy="431800"/>
          </a:xfrm>
          <a:prstGeom prst="line">
            <a:avLst/>
          </a:prstGeom>
          <a:effectLst/>
        </p:spPr>
        <p:style>
          <a:lnRef idx="2">
            <a:schemeClr val="accent1"/>
          </a:lnRef>
          <a:fillRef idx="0">
            <a:schemeClr val="accent1"/>
          </a:fillRef>
          <a:effectRef idx="1">
            <a:schemeClr val="accent1"/>
          </a:effectRef>
          <a:fontRef idx="minor">
            <a:schemeClr val="tx1"/>
          </a:fontRef>
        </p:style>
      </p:cxnSp>
      <p:cxnSp>
        <p:nvCxnSpPr>
          <p:cNvPr id="26" name="Straight Connector 25"/>
          <p:cNvCxnSpPr/>
          <p:nvPr/>
        </p:nvCxnSpPr>
        <p:spPr>
          <a:xfrm>
            <a:off x="5148263" y="2917338"/>
            <a:ext cx="0" cy="574675"/>
          </a:xfrm>
          <a:prstGeom prst="line">
            <a:avLst/>
          </a:prstGeom>
          <a:effectLst/>
        </p:spPr>
        <p:style>
          <a:lnRef idx="2">
            <a:schemeClr val="accent1"/>
          </a:lnRef>
          <a:fillRef idx="0">
            <a:schemeClr val="accent1"/>
          </a:fillRef>
          <a:effectRef idx="1">
            <a:schemeClr val="accent1"/>
          </a:effectRef>
          <a:fontRef idx="minor">
            <a:schemeClr val="tx1"/>
          </a:fontRef>
        </p:style>
      </p:cxnSp>
      <p:cxnSp>
        <p:nvCxnSpPr>
          <p:cNvPr id="27" name="Straight Connector 26"/>
          <p:cNvCxnSpPr/>
          <p:nvPr/>
        </p:nvCxnSpPr>
        <p:spPr>
          <a:xfrm>
            <a:off x="5292725" y="2341075"/>
            <a:ext cx="0" cy="576263"/>
          </a:xfrm>
          <a:prstGeom prst="line">
            <a:avLst/>
          </a:prstGeom>
          <a:effectLst/>
        </p:spPr>
        <p:style>
          <a:lnRef idx="2">
            <a:schemeClr val="accent1"/>
          </a:lnRef>
          <a:fillRef idx="0">
            <a:schemeClr val="accent1"/>
          </a:fillRef>
          <a:effectRef idx="1">
            <a:schemeClr val="accent1"/>
          </a:effectRef>
          <a:fontRef idx="minor">
            <a:schemeClr val="tx1"/>
          </a:fontRef>
        </p:style>
      </p:cxnSp>
      <p:cxnSp>
        <p:nvCxnSpPr>
          <p:cNvPr id="28" name="Straight Connector 27"/>
          <p:cNvCxnSpPr/>
          <p:nvPr/>
        </p:nvCxnSpPr>
        <p:spPr>
          <a:xfrm>
            <a:off x="5508625" y="2628413"/>
            <a:ext cx="0" cy="504825"/>
          </a:xfrm>
          <a:prstGeom prst="line">
            <a:avLst/>
          </a:prstGeom>
          <a:effectLst/>
        </p:spPr>
        <p:style>
          <a:lnRef idx="2">
            <a:schemeClr val="accent1"/>
          </a:lnRef>
          <a:fillRef idx="0">
            <a:schemeClr val="accent1"/>
          </a:fillRef>
          <a:effectRef idx="1">
            <a:schemeClr val="accent1"/>
          </a:effectRef>
          <a:fontRef idx="minor">
            <a:schemeClr val="tx1"/>
          </a:fontRef>
        </p:style>
      </p:cxnSp>
      <p:cxnSp>
        <p:nvCxnSpPr>
          <p:cNvPr id="29" name="Straight Connector 28"/>
          <p:cNvCxnSpPr/>
          <p:nvPr/>
        </p:nvCxnSpPr>
        <p:spPr>
          <a:xfrm>
            <a:off x="5724525" y="2268050"/>
            <a:ext cx="0" cy="649288"/>
          </a:xfrm>
          <a:prstGeom prst="line">
            <a:avLst/>
          </a:prstGeom>
          <a:effectLst/>
        </p:spPr>
        <p:style>
          <a:lnRef idx="2">
            <a:schemeClr val="accent1"/>
          </a:lnRef>
          <a:fillRef idx="0">
            <a:schemeClr val="accent1"/>
          </a:fillRef>
          <a:effectRef idx="1">
            <a:schemeClr val="accent1"/>
          </a:effectRef>
          <a:fontRef idx="minor">
            <a:schemeClr val="tx1"/>
          </a:fontRef>
        </p:style>
      </p:cxnSp>
      <p:cxnSp>
        <p:nvCxnSpPr>
          <p:cNvPr id="30" name="Straight Connector 29"/>
          <p:cNvCxnSpPr/>
          <p:nvPr/>
        </p:nvCxnSpPr>
        <p:spPr>
          <a:xfrm>
            <a:off x="5940425" y="2556975"/>
            <a:ext cx="0" cy="503238"/>
          </a:xfrm>
          <a:prstGeom prst="line">
            <a:avLst/>
          </a:prstGeom>
          <a:effectLst/>
        </p:spPr>
        <p:style>
          <a:lnRef idx="2">
            <a:schemeClr val="accent1"/>
          </a:lnRef>
          <a:fillRef idx="0">
            <a:schemeClr val="accent1"/>
          </a:fillRef>
          <a:effectRef idx="1">
            <a:schemeClr val="accent1"/>
          </a:effectRef>
          <a:fontRef idx="minor">
            <a:schemeClr val="tx1"/>
          </a:fontRef>
        </p:style>
      </p:cxnSp>
      <p:cxnSp>
        <p:nvCxnSpPr>
          <p:cNvPr id="31" name="Straight Connector 30"/>
          <p:cNvCxnSpPr/>
          <p:nvPr/>
        </p:nvCxnSpPr>
        <p:spPr>
          <a:xfrm>
            <a:off x="6156325" y="2268050"/>
            <a:ext cx="0" cy="649288"/>
          </a:xfrm>
          <a:prstGeom prst="line">
            <a:avLst/>
          </a:prstGeom>
          <a:effectLst/>
        </p:spPr>
        <p:style>
          <a:lnRef idx="2">
            <a:schemeClr val="accent1"/>
          </a:lnRef>
          <a:fillRef idx="0">
            <a:schemeClr val="accent1"/>
          </a:fillRef>
          <a:effectRef idx="1">
            <a:schemeClr val="accent1"/>
          </a:effectRef>
          <a:fontRef idx="minor">
            <a:schemeClr val="tx1"/>
          </a:fontRef>
        </p:style>
      </p:cxnSp>
      <p:cxnSp>
        <p:nvCxnSpPr>
          <p:cNvPr id="32" name="Straight Connector 31"/>
          <p:cNvCxnSpPr/>
          <p:nvPr/>
        </p:nvCxnSpPr>
        <p:spPr>
          <a:xfrm>
            <a:off x="6372225" y="2628413"/>
            <a:ext cx="0" cy="576262"/>
          </a:xfrm>
          <a:prstGeom prst="line">
            <a:avLst/>
          </a:prstGeom>
          <a:effectLst/>
        </p:spPr>
        <p:style>
          <a:lnRef idx="2">
            <a:schemeClr val="accent1"/>
          </a:lnRef>
          <a:fillRef idx="0">
            <a:schemeClr val="accent1"/>
          </a:fillRef>
          <a:effectRef idx="1">
            <a:schemeClr val="accent1"/>
          </a:effectRef>
          <a:fontRef idx="minor">
            <a:schemeClr val="tx1"/>
          </a:fontRef>
        </p:style>
      </p:cxnSp>
      <p:sp>
        <p:nvSpPr>
          <p:cNvPr id="49" name="Oval 48"/>
          <p:cNvSpPr/>
          <p:nvPr/>
        </p:nvSpPr>
        <p:spPr>
          <a:xfrm>
            <a:off x="2386013" y="2466488"/>
            <a:ext cx="46037" cy="46037"/>
          </a:xfrm>
          <a:prstGeom prst="ellipse">
            <a:avLst/>
          </a:prstGeom>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
        <p:nvSpPr>
          <p:cNvPr id="50" name="Oval 49"/>
          <p:cNvSpPr/>
          <p:nvPr/>
        </p:nvSpPr>
        <p:spPr>
          <a:xfrm>
            <a:off x="2538413" y="2731600"/>
            <a:ext cx="46037" cy="46038"/>
          </a:xfrm>
          <a:prstGeom prst="ellipse">
            <a:avLst/>
          </a:prstGeom>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
        <p:nvSpPr>
          <p:cNvPr id="51" name="Oval 50"/>
          <p:cNvSpPr/>
          <p:nvPr/>
        </p:nvSpPr>
        <p:spPr>
          <a:xfrm>
            <a:off x="2751138" y="2680800"/>
            <a:ext cx="46037" cy="46038"/>
          </a:xfrm>
          <a:prstGeom prst="ellipse">
            <a:avLst/>
          </a:prstGeom>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
        <p:nvSpPr>
          <p:cNvPr id="52" name="Oval 51"/>
          <p:cNvSpPr/>
          <p:nvPr/>
        </p:nvSpPr>
        <p:spPr>
          <a:xfrm>
            <a:off x="2967038" y="3034813"/>
            <a:ext cx="46037" cy="46037"/>
          </a:xfrm>
          <a:prstGeom prst="ellipse">
            <a:avLst/>
          </a:prstGeom>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
        <p:nvSpPr>
          <p:cNvPr id="53" name="Oval 52"/>
          <p:cNvSpPr/>
          <p:nvPr/>
        </p:nvSpPr>
        <p:spPr>
          <a:xfrm>
            <a:off x="3176588" y="2680800"/>
            <a:ext cx="46037" cy="44450"/>
          </a:xfrm>
          <a:prstGeom prst="ellipse">
            <a:avLst/>
          </a:prstGeom>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
        <p:nvSpPr>
          <p:cNvPr id="54" name="Oval 53"/>
          <p:cNvSpPr/>
          <p:nvPr/>
        </p:nvSpPr>
        <p:spPr>
          <a:xfrm>
            <a:off x="3398838" y="2752238"/>
            <a:ext cx="46037" cy="46037"/>
          </a:xfrm>
          <a:prstGeom prst="ellipse">
            <a:avLst/>
          </a:prstGeom>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
        <p:nvSpPr>
          <p:cNvPr id="55" name="Oval 54"/>
          <p:cNvSpPr/>
          <p:nvPr/>
        </p:nvSpPr>
        <p:spPr>
          <a:xfrm>
            <a:off x="3608388" y="2682388"/>
            <a:ext cx="46037" cy="46037"/>
          </a:xfrm>
          <a:prstGeom prst="ellipse">
            <a:avLst/>
          </a:prstGeom>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
        <p:nvSpPr>
          <p:cNvPr id="56" name="Oval 55"/>
          <p:cNvSpPr/>
          <p:nvPr/>
        </p:nvSpPr>
        <p:spPr>
          <a:xfrm>
            <a:off x="3830638" y="2653813"/>
            <a:ext cx="46037" cy="46037"/>
          </a:xfrm>
          <a:prstGeom prst="ellipse">
            <a:avLst/>
          </a:prstGeom>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
        <p:nvSpPr>
          <p:cNvPr id="57" name="Oval 56"/>
          <p:cNvSpPr/>
          <p:nvPr/>
        </p:nvSpPr>
        <p:spPr>
          <a:xfrm>
            <a:off x="4046538" y="2988775"/>
            <a:ext cx="46037" cy="46038"/>
          </a:xfrm>
          <a:prstGeom prst="ellipse">
            <a:avLst/>
          </a:prstGeom>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
        <p:nvSpPr>
          <p:cNvPr id="58" name="Oval 57"/>
          <p:cNvSpPr/>
          <p:nvPr/>
        </p:nvSpPr>
        <p:spPr>
          <a:xfrm>
            <a:off x="4262438" y="2674450"/>
            <a:ext cx="46037" cy="44450"/>
          </a:xfrm>
          <a:prstGeom prst="ellipse">
            <a:avLst/>
          </a:prstGeom>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
        <p:nvSpPr>
          <p:cNvPr id="59" name="Oval 58"/>
          <p:cNvSpPr/>
          <p:nvPr/>
        </p:nvSpPr>
        <p:spPr>
          <a:xfrm>
            <a:off x="4471988" y="2917338"/>
            <a:ext cx="46037" cy="44450"/>
          </a:xfrm>
          <a:prstGeom prst="ellipse">
            <a:avLst/>
          </a:prstGeom>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
        <p:nvSpPr>
          <p:cNvPr id="60" name="Oval 59"/>
          <p:cNvSpPr/>
          <p:nvPr/>
        </p:nvSpPr>
        <p:spPr>
          <a:xfrm>
            <a:off x="4687888" y="2804625"/>
            <a:ext cx="46037" cy="46038"/>
          </a:xfrm>
          <a:prstGeom prst="ellipse">
            <a:avLst/>
          </a:prstGeom>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
        <p:nvSpPr>
          <p:cNvPr id="61" name="Oval 60"/>
          <p:cNvSpPr/>
          <p:nvPr/>
        </p:nvSpPr>
        <p:spPr>
          <a:xfrm>
            <a:off x="4910138" y="2833200"/>
            <a:ext cx="46037" cy="46038"/>
          </a:xfrm>
          <a:prstGeom prst="ellipse">
            <a:avLst/>
          </a:prstGeom>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
        <p:nvSpPr>
          <p:cNvPr id="62" name="Oval 61"/>
          <p:cNvSpPr/>
          <p:nvPr/>
        </p:nvSpPr>
        <p:spPr>
          <a:xfrm>
            <a:off x="5126038" y="3184038"/>
            <a:ext cx="46037" cy="46037"/>
          </a:xfrm>
          <a:prstGeom prst="ellipse">
            <a:avLst/>
          </a:prstGeom>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
        <p:nvSpPr>
          <p:cNvPr id="63" name="Oval 62"/>
          <p:cNvSpPr/>
          <p:nvPr/>
        </p:nvSpPr>
        <p:spPr>
          <a:xfrm>
            <a:off x="5265738" y="2601425"/>
            <a:ext cx="46037" cy="46038"/>
          </a:xfrm>
          <a:prstGeom prst="ellipse">
            <a:avLst/>
          </a:prstGeom>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
        <p:nvSpPr>
          <p:cNvPr id="64" name="Oval 63"/>
          <p:cNvSpPr/>
          <p:nvPr/>
        </p:nvSpPr>
        <p:spPr>
          <a:xfrm>
            <a:off x="5481638" y="2858600"/>
            <a:ext cx="46037" cy="46038"/>
          </a:xfrm>
          <a:prstGeom prst="ellipse">
            <a:avLst/>
          </a:prstGeom>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
        <p:nvSpPr>
          <p:cNvPr id="65" name="Oval 64"/>
          <p:cNvSpPr/>
          <p:nvPr/>
        </p:nvSpPr>
        <p:spPr>
          <a:xfrm>
            <a:off x="5697538" y="2556975"/>
            <a:ext cx="46037" cy="46038"/>
          </a:xfrm>
          <a:prstGeom prst="ellipse">
            <a:avLst/>
          </a:prstGeom>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
        <p:nvSpPr>
          <p:cNvPr id="66" name="Oval 65"/>
          <p:cNvSpPr/>
          <p:nvPr/>
        </p:nvSpPr>
        <p:spPr>
          <a:xfrm>
            <a:off x="5913438" y="2806213"/>
            <a:ext cx="46037" cy="46037"/>
          </a:xfrm>
          <a:prstGeom prst="ellipse">
            <a:avLst/>
          </a:prstGeom>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
        <p:nvSpPr>
          <p:cNvPr id="67" name="Oval 66"/>
          <p:cNvSpPr/>
          <p:nvPr/>
        </p:nvSpPr>
        <p:spPr>
          <a:xfrm>
            <a:off x="6129338" y="2576025"/>
            <a:ext cx="46037" cy="46038"/>
          </a:xfrm>
          <a:prstGeom prst="ellipse">
            <a:avLst/>
          </a:prstGeom>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
        <p:nvSpPr>
          <p:cNvPr id="68" name="Oval 67"/>
          <p:cNvSpPr/>
          <p:nvPr/>
        </p:nvSpPr>
        <p:spPr>
          <a:xfrm>
            <a:off x="6345238" y="2904638"/>
            <a:ext cx="46037" cy="46037"/>
          </a:xfrm>
          <a:prstGeom prst="ellipse">
            <a:avLst/>
          </a:prstGeom>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
        <p:nvSpPr>
          <p:cNvPr id="4" name="Oval 3"/>
          <p:cNvSpPr/>
          <p:nvPr/>
        </p:nvSpPr>
        <p:spPr>
          <a:xfrm>
            <a:off x="4975225" y="2785575"/>
            <a:ext cx="360363" cy="865188"/>
          </a:xfrm>
          <a:prstGeom prst="ellipse">
            <a:avLst/>
          </a:prstGeom>
          <a:noFill/>
          <a:ln w="28575">
            <a:solidFill>
              <a:srgbClr val="FF0000"/>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
        <p:nvSpPr>
          <p:cNvPr id="70" name="Content Placeholder 2"/>
          <p:cNvSpPr>
            <a:spLocks noGrp="1"/>
          </p:cNvSpPr>
          <p:nvPr>
            <p:ph idx="1"/>
          </p:nvPr>
        </p:nvSpPr>
        <p:spPr>
          <a:xfrm>
            <a:off x="250825" y="124525"/>
            <a:ext cx="8642350" cy="2016125"/>
          </a:xfrm>
        </p:spPr>
        <p:txBody>
          <a:bodyPr>
            <a:normAutofit/>
          </a:bodyPr>
          <a:lstStyle/>
          <a:p>
            <a:pPr marL="0" indent="0">
              <a:buFontTx/>
              <a:buNone/>
              <a:defRPr/>
            </a:pPr>
            <a:r>
              <a:rPr lang="en-GB" sz="2600" dirty="0">
                <a:latin typeface="Arial"/>
              </a:rPr>
              <a:t>If we repeated our experiment many times and calculated a 95% CI each time, the 95% CI’s would include the “true” value (assuming assumptions are met) 95% of the time.</a:t>
            </a:r>
          </a:p>
        </p:txBody>
      </p:sp>
      <p:sp>
        <p:nvSpPr>
          <p:cNvPr id="2" name="Slide Number Placeholder 1"/>
          <p:cNvSpPr>
            <a:spLocks noGrp="1"/>
          </p:cNvSpPr>
          <p:nvPr>
            <p:ph type="sldNum" sz="quarter" idx="12"/>
          </p:nvPr>
        </p:nvSpPr>
        <p:spPr/>
        <p:txBody>
          <a:bodyPr/>
          <a:lstStyle/>
          <a:p>
            <a:fld id="{410B572C-4E92-BA4D-9D5C-EB731868F53B}" type="slidenum">
              <a:rPr lang="en-US" smtClean="0"/>
              <a:t>7</a:t>
            </a:fld>
            <a:endParaRPr lang="en-US"/>
          </a:p>
        </p:txBody>
      </p:sp>
      <p:sp>
        <p:nvSpPr>
          <p:cNvPr id="71" name="Title 1"/>
          <p:cNvSpPr txBox="1">
            <a:spLocks/>
          </p:cNvSpPr>
          <p:nvPr/>
        </p:nvSpPr>
        <p:spPr>
          <a:xfrm>
            <a:off x="460191" y="3622479"/>
            <a:ext cx="8226609" cy="3230806"/>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US" sz="2000" dirty="0">
                <a:latin typeface="Arial"/>
              </a:rPr>
              <a:t>A (much!) more ‘casual’ view of a 95% CI would be:</a:t>
            </a:r>
          </a:p>
          <a:p>
            <a:pPr algn="l"/>
            <a:endParaRPr lang="en-US" sz="2000" dirty="0">
              <a:latin typeface="Arial"/>
            </a:endParaRPr>
          </a:p>
          <a:p>
            <a:pPr marL="457200" indent="-457200" algn="l">
              <a:buAutoNum type="alphaLcParenR"/>
            </a:pPr>
            <a:r>
              <a:rPr lang="en-US" sz="2000" dirty="0">
                <a:latin typeface="Arial"/>
              </a:rPr>
              <a:t>The probability of making a correct conclusion</a:t>
            </a:r>
          </a:p>
          <a:p>
            <a:pPr marL="457200" indent="-457200" algn="l">
              <a:buAutoNum type="alphaLcParenR"/>
            </a:pPr>
            <a:r>
              <a:rPr lang="en-US" sz="2000" dirty="0">
                <a:latin typeface="Arial"/>
              </a:rPr>
              <a:t>A range of ‘plausible’ values for something that we aim to estimate</a:t>
            </a:r>
          </a:p>
          <a:p>
            <a:pPr marL="457200" indent="-457200" algn="l">
              <a:buAutoNum type="alphaLcParenR"/>
            </a:pPr>
            <a:r>
              <a:rPr lang="en-US" sz="2000" dirty="0">
                <a:latin typeface="Arial"/>
              </a:rPr>
              <a:t>The range of values for a Type 1 error</a:t>
            </a:r>
          </a:p>
          <a:p>
            <a:pPr marL="457200" indent="-457200" algn="l">
              <a:buAutoNum type="alphaLcParenR"/>
            </a:pPr>
            <a:r>
              <a:rPr lang="en-US" sz="2000" dirty="0">
                <a:latin typeface="Arial"/>
              </a:rPr>
              <a:t>A measure of variance</a:t>
            </a:r>
          </a:p>
        </p:txBody>
      </p:sp>
    </p:spTree>
    <p:extLst>
      <p:ext uri="{BB962C8B-B14F-4D97-AF65-F5344CB8AC3E}">
        <p14:creationId xmlns:p14="http://schemas.microsoft.com/office/powerpoint/2010/main" val="35094840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410B572C-4E92-BA4D-9D5C-EB731868F53B}" type="slidenum">
              <a:rPr lang="en-US" smtClean="0"/>
              <a:t>8</a:t>
            </a:fld>
            <a:endParaRPr lang="en-US" dirty="0"/>
          </a:p>
        </p:txBody>
      </p:sp>
      <p:sp>
        <p:nvSpPr>
          <p:cNvPr id="10" name="Title 1"/>
          <p:cNvSpPr txBox="1">
            <a:spLocks/>
          </p:cNvSpPr>
          <p:nvPr/>
        </p:nvSpPr>
        <p:spPr>
          <a:xfrm>
            <a:off x="460191" y="3125544"/>
            <a:ext cx="8226609" cy="3230806"/>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US" sz="2000" dirty="0">
                <a:latin typeface="Arial"/>
              </a:rPr>
              <a:t>A statistical analysis produces an estimate of the </a:t>
            </a:r>
            <a:r>
              <a:rPr lang="en-US" sz="2000" i="1" dirty="0">
                <a:latin typeface="Arial"/>
              </a:rPr>
              <a:t>difference between means </a:t>
            </a:r>
            <a:r>
              <a:rPr lang="en-US" sz="2000" dirty="0">
                <a:latin typeface="Arial"/>
              </a:rPr>
              <a:t>of two groups, and 95% CI’s for that </a:t>
            </a:r>
            <a:r>
              <a:rPr lang="en-US" sz="2000" i="1" dirty="0">
                <a:latin typeface="Arial"/>
              </a:rPr>
              <a:t>difference</a:t>
            </a:r>
            <a:r>
              <a:rPr lang="en-US" sz="2000" dirty="0">
                <a:latin typeface="Arial"/>
              </a:rPr>
              <a:t>.  </a:t>
            </a:r>
          </a:p>
          <a:p>
            <a:pPr algn="l"/>
            <a:endParaRPr lang="en-US" sz="2000" dirty="0">
              <a:latin typeface="Arial"/>
            </a:endParaRPr>
          </a:p>
          <a:p>
            <a:pPr algn="l"/>
            <a:r>
              <a:rPr lang="en-US" sz="2000" dirty="0">
                <a:latin typeface="Arial"/>
              </a:rPr>
              <a:t>The result is plotted, above, and the dotted line indicates a value of zero.</a:t>
            </a:r>
          </a:p>
          <a:p>
            <a:pPr algn="l"/>
            <a:endParaRPr lang="en-US" sz="2000" dirty="0">
              <a:latin typeface="Arial"/>
            </a:endParaRPr>
          </a:p>
          <a:p>
            <a:pPr marL="457200" indent="-457200" algn="l">
              <a:buAutoNum type="alphaLcParenR"/>
            </a:pPr>
            <a:r>
              <a:rPr lang="en-US" sz="2000" dirty="0">
                <a:latin typeface="Arial"/>
              </a:rPr>
              <a:t>The difference between the means is statistically “non-significant”</a:t>
            </a:r>
          </a:p>
          <a:p>
            <a:pPr marL="457200" indent="-457200" algn="l">
              <a:buAutoNum type="alphaLcParenR"/>
            </a:pPr>
            <a:r>
              <a:rPr lang="en-US" sz="2000" dirty="0">
                <a:latin typeface="Arial"/>
              </a:rPr>
              <a:t>The difference between the means is “statistically significant”</a:t>
            </a:r>
          </a:p>
          <a:p>
            <a:pPr marL="457200" indent="-457200" algn="l">
              <a:buAutoNum type="alphaLcParenR"/>
            </a:pPr>
            <a:r>
              <a:rPr lang="en-US" sz="2000" dirty="0">
                <a:latin typeface="Arial"/>
              </a:rPr>
              <a:t>It is impossible to know whether the difference differs significantly from zero, given the information above.</a:t>
            </a:r>
          </a:p>
        </p:txBody>
      </p:sp>
      <p:sp>
        <p:nvSpPr>
          <p:cNvPr id="5" name="Oval 4"/>
          <p:cNvSpPr/>
          <p:nvPr/>
        </p:nvSpPr>
        <p:spPr>
          <a:xfrm>
            <a:off x="4473059" y="1464366"/>
            <a:ext cx="110446" cy="96560"/>
          </a:xfrm>
          <a:prstGeom prst="ellipse">
            <a:avLst/>
          </a:prstGeom>
          <a:solidFill>
            <a:schemeClr val="tx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8" name="Straight Connector 7"/>
          <p:cNvCxnSpPr>
            <a:stCxn id="5" idx="0"/>
          </p:cNvCxnSpPr>
          <p:nvPr/>
        </p:nvCxnSpPr>
        <p:spPr>
          <a:xfrm flipH="1" flipV="1">
            <a:off x="4518025" y="984941"/>
            <a:ext cx="10257" cy="479425"/>
          </a:xfrm>
          <a:prstGeom prst="line">
            <a:avLst/>
          </a:prstGeom>
          <a:ln>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14" name="Straight Connector 13"/>
          <p:cNvCxnSpPr/>
          <p:nvPr/>
        </p:nvCxnSpPr>
        <p:spPr>
          <a:xfrm rot="10800000" flipH="1" flipV="1">
            <a:off x="4528282" y="1558493"/>
            <a:ext cx="10257" cy="479425"/>
          </a:xfrm>
          <a:prstGeom prst="line">
            <a:avLst/>
          </a:prstGeom>
          <a:ln>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a:off x="3378200" y="698500"/>
            <a:ext cx="6350" cy="2063750"/>
          </a:xfrm>
          <a:prstGeom prst="line">
            <a:avLst/>
          </a:prstGeom>
          <a:ln>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rot="16200000">
            <a:off x="4413250" y="1727200"/>
            <a:ext cx="6350" cy="2063750"/>
          </a:xfrm>
          <a:prstGeom prst="line">
            <a:avLst/>
          </a:prstGeom>
          <a:ln>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rot="16200000">
            <a:off x="4406900" y="791634"/>
            <a:ext cx="6350" cy="2063750"/>
          </a:xfrm>
          <a:prstGeom prst="line">
            <a:avLst/>
          </a:prstGeom>
          <a:ln>
            <a:solidFill>
              <a:schemeClr val="tx1"/>
            </a:solidFill>
            <a:prstDash val="sysDash"/>
          </a:ln>
          <a:effectLst/>
        </p:spPr>
        <p:style>
          <a:lnRef idx="2">
            <a:schemeClr val="accent1"/>
          </a:lnRef>
          <a:fillRef idx="0">
            <a:schemeClr val="accent1"/>
          </a:fillRef>
          <a:effectRef idx="1">
            <a:schemeClr val="accent1"/>
          </a:effectRef>
          <a:fontRef idx="minor">
            <a:schemeClr val="tx1"/>
          </a:fontRef>
        </p:style>
      </p:cxnSp>
      <p:sp>
        <p:nvSpPr>
          <p:cNvPr id="2" name="TextBox 1"/>
          <p:cNvSpPr txBox="1"/>
          <p:nvPr/>
        </p:nvSpPr>
        <p:spPr>
          <a:xfrm rot="16200000">
            <a:off x="1834250" y="1407037"/>
            <a:ext cx="2646365" cy="307777"/>
          </a:xfrm>
          <a:prstGeom prst="rect">
            <a:avLst/>
          </a:prstGeom>
          <a:noFill/>
        </p:spPr>
        <p:txBody>
          <a:bodyPr wrap="none" rtlCol="0">
            <a:spAutoFit/>
          </a:bodyPr>
          <a:lstStyle/>
          <a:p>
            <a:r>
              <a:rPr lang="en-US" sz="1400" dirty="0">
                <a:latin typeface="Arial"/>
              </a:rPr>
              <a:t>Difference between two means</a:t>
            </a:r>
          </a:p>
        </p:txBody>
      </p:sp>
    </p:spTree>
    <p:extLst>
      <p:ext uri="{BB962C8B-B14F-4D97-AF65-F5344CB8AC3E}">
        <p14:creationId xmlns:p14="http://schemas.microsoft.com/office/powerpoint/2010/main" val="358824263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733</TotalTime>
  <Words>870</Words>
  <Application>Microsoft Office PowerPoint</Application>
  <PresentationFormat>On-screen Show (4:3)</PresentationFormat>
  <Paragraphs>93</Paragraphs>
  <Slides>8</Slides>
  <Notes>8</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8</vt:i4>
      </vt:variant>
    </vt:vector>
  </HeadingPairs>
  <TitlesOfParts>
    <vt:vector size="11" baseType="lpstr">
      <vt:lpstr>Arial</vt:lpstr>
      <vt:lpstr>Calibri</vt:lpstr>
      <vt:lpstr>Office Theme</vt:lpstr>
      <vt:lpstr>Human height is well described by a normal distribution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Evolution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Crispin Jordan</dc:creator>
  <cp:lastModifiedBy>Sarah Martin</cp:lastModifiedBy>
  <cp:revision>99</cp:revision>
  <dcterms:created xsi:type="dcterms:W3CDTF">2020-09-29T12:35:35Z</dcterms:created>
  <dcterms:modified xsi:type="dcterms:W3CDTF">2024-10-28T15:35:15Z</dcterms:modified>
</cp:coreProperties>
</file>