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3" r:id="rId2"/>
    <p:sldId id="508" r:id="rId3"/>
    <p:sldId id="514" r:id="rId4"/>
    <p:sldId id="515" r:id="rId5"/>
    <p:sldId id="516" r:id="rId6"/>
    <p:sldId id="517" r:id="rId7"/>
    <p:sldId id="360" r:id="rId8"/>
    <p:sldId id="429" r:id="rId9"/>
    <p:sldId id="449" r:id="rId10"/>
    <p:sldId id="450" r:id="rId11"/>
    <p:sldId id="511" r:id="rId12"/>
    <p:sldId id="451" r:id="rId13"/>
    <p:sldId id="512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DD7"/>
    <a:srgbClr val="224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0789" autoAdjust="0"/>
  </p:normalViewPr>
  <p:slideViewPr>
    <p:cSldViewPr>
      <p:cViewPr varScale="1">
        <p:scale>
          <a:sx n="99" d="100"/>
          <a:sy n="99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4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7C3A7-C0FB-5A4D-BCF2-F497D490AE5A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C934D-6A4E-D34E-8FA8-9E51E80D3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3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C893-99A0-4146-9538-ED41B57DACCD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DCC1-9706-48B9-B78C-53165670BB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46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681F38-944A-8F4B-90FA-89C8ACD230F0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F744FA-D118-1749-A912-C745787F65C0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A491C2-F40E-E143-B295-227E4DC4910F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BB591A-5A0E-1444-993A-57CB7AD1F47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7BBF2-A21D-224E-8101-4E61028C64C9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in Arial blue bold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in Arial blue regular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249" y="1600201"/>
            <a:ext cx="8229600" cy="4421088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6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0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7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DB84-0CB5-1046-8B67-1BA3CF21E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24E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30478819@N08/37991978686" TargetMode="External"/><Relationship Id="rId3" Type="http://schemas.openxmlformats.org/officeDocument/2006/relationships/hyperlink" Target="https://www.flickr.com/photos/87797110@N00/517372853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/2.0/?ref=ccsearch&amp;atype=rich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722162" y="632882"/>
            <a:ext cx="3699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</a:rPr>
              <a:t>2-sample t-tests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4225" y="2210088"/>
            <a:ext cx="64705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1)</a:t>
            </a:r>
            <a:r>
              <a:rPr lang="en-US" sz="2800" dirty="0" smtClean="0">
                <a:latin typeface="Arial"/>
              </a:rPr>
              <a:t> What can they do?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2)</a:t>
            </a:r>
            <a:r>
              <a:rPr lang="en-US" sz="2800" dirty="0" smtClean="0">
                <a:latin typeface="Arial"/>
              </a:rPr>
              <a:t> How do they work?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3)</a:t>
            </a:r>
            <a:r>
              <a:rPr lang="en-US" sz="2800" dirty="0" smtClean="0">
                <a:latin typeface="Arial"/>
              </a:rPr>
              <a:t> How to perform 2-sample t-test in R?</a:t>
            </a:r>
            <a:endParaRPr lang="en-US" sz="2800" dirty="0">
              <a:latin typeface="Arial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6" name="Picture 5" descr="Screen Shot 2018-09-13 at 4.34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5" y="3501008"/>
            <a:ext cx="7718415" cy="3031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7824" y="1268760"/>
            <a:ext cx="603457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was the average size of apples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and oranges?</a:t>
            </a:r>
          </a:p>
          <a:p>
            <a:endParaRPr lang="en-US" sz="2600" dirty="0">
              <a:solidFill>
                <a:srgbClr val="FF0000"/>
              </a:solidFill>
              <a:latin typeface="Arial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is the difference (with uncertainty)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between apples and oranges?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416" y="6165304"/>
            <a:ext cx="683096" cy="432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1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6" name="Picture 5" descr="Screen Shot 2018-09-13 at 4.34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5" y="3501008"/>
            <a:ext cx="7718415" cy="3031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9912" y="1700808"/>
            <a:ext cx="394210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 our data suggest that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apples and oranges differ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in size, on average?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416" y="6165304"/>
            <a:ext cx="683096" cy="432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6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6" name="Picture 5" descr="Screen Shot 2018-09-13 at 4.34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5" y="3501008"/>
            <a:ext cx="7718415" cy="3031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0320" y="1048087"/>
            <a:ext cx="6228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“Our samples indicates that, on average,  apples (mean mass +/- SE:  11.9g +/- 0.3) and oranges (15.1 +/- 0.7) differ in mass by (95% CI) 1.43 – 4.86 g, which differs significantly from zero (2-sample t-test; t = 4.24,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df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= 8, p = 0.0028).”  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</a:rPr>
              <a:t>Plot data; indicate sample size.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416" y="6165304"/>
            <a:ext cx="683096" cy="432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8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416" y="6165304"/>
            <a:ext cx="683096" cy="432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82145" y="632882"/>
            <a:ext cx="857971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smtClean="0">
                <a:latin typeface="Arial"/>
              </a:rPr>
              <a:t>Comparing averages between two groups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67" y="1916832"/>
            <a:ext cx="89666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/>
              </a:rPr>
              <a:t>i</a:t>
            </a:r>
            <a:r>
              <a:rPr lang="en-US" sz="2400" dirty="0" smtClean="0">
                <a:latin typeface="Arial"/>
              </a:rPr>
              <a:t>) How big is the difference between these two groups?  </a:t>
            </a:r>
          </a:p>
          <a:p>
            <a:r>
              <a:rPr lang="en-US" sz="2400" dirty="0" smtClean="0">
                <a:latin typeface="Arial"/>
              </a:rPr>
              <a:t>   (…and how much uncertainty accompanies this estimate?)</a:t>
            </a:r>
          </a:p>
          <a:p>
            <a:endParaRPr lang="en-US" sz="2400" dirty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ii) Do we have evidence whether the difference differs from zero?</a:t>
            </a:r>
            <a:endParaRPr lang="en-US" sz="2400" dirty="0">
              <a:latin typeface="Arial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2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6"/>
          <p:cNvSpPr txBox="1">
            <a:spLocks noChangeArrowheads="1"/>
          </p:cNvSpPr>
          <p:nvPr/>
        </p:nvSpPr>
        <p:spPr bwMode="auto">
          <a:xfrm>
            <a:off x="2868613" y="201613"/>
            <a:ext cx="3805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/>
              <a:t>2-sample t-test</a:t>
            </a:r>
          </a:p>
        </p:txBody>
      </p:sp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4260057" y="3076575"/>
            <a:ext cx="6238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vs.</a:t>
            </a:r>
          </a:p>
          <a:p>
            <a:pPr eaLnBrk="1" hangingPunct="1"/>
            <a:endParaRPr lang="en-US" sz="2600" dirty="0"/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0" y="6608763"/>
            <a:ext cx="21955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000"/>
              <a:t>“</a:t>
            </a:r>
            <a:r>
              <a:rPr lang="en-GB" altLang="ja-JP" sz="1000">
                <a:hlinkClick r:id="rId3"/>
              </a:rPr>
              <a:t>Apple</a:t>
            </a:r>
            <a:r>
              <a:rPr lang="en-GB" sz="1000"/>
              <a:t>”</a:t>
            </a:r>
            <a:r>
              <a:rPr lang="en-GB" altLang="ja-JP" sz="1000"/>
              <a:t> by idpams </a:t>
            </a:r>
            <a:r>
              <a:rPr lang="en-GB" altLang="ja-JP" sz="1000">
                <a:hlinkClick r:id="rId4"/>
              </a:rPr>
              <a:t>CC BY 2.0</a:t>
            </a:r>
            <a:r>
              <a:rPr lang="en-GB" altLang="ja-JP" sz="1000"/>
              <a:t> </a:t>
            </a:r>
            <a:endParaRPr lang="en-GB" sz="1000"/>
          </a:p>
        </p:txBody>
      </p:sp>
      <p:pic>
        <p:nvPicPr>
          <p:cNvPr id="17412" name="Picture 3" descr="517372853_e959db10ca_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21" y="1484313"/>
            <a:ext cx="23050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3" descr="517372853_e959db10ca_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44788"/>
            <a:ext cx="22082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4" descr="517372853_e959db10ca_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58" y="3465513"/>
            <a:ext cx="23050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6876256" y="6623050"/>
            <a:ext cx="22565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000" dirty="0" smtClean="0">
                <a:hlinkClick r:id="rId8"/>
              </a:rPr>
              <a:t>“Orange”</a:t>
            </a:r>
            <a:r>
              <a:rPr lang="en-US" altLang="ja-JP" sz="1000" dirty="0" smtClean="0"/>
              <a:t> by </a:t>
            </a:r>
            <a:r>
              <a:rPr lang="en-US" altLang="ja-JP" sz="1000" dirty="0" err="1" smtClean="0"/>
              <a:t>wuestenigel</a:t>
            </a:r>
            <a:r>
              <a:rPr lang="en-US" altLang="ja-JP" sz="1000" dirty="0" smtClean="0"/>
              <a:t>  </a:t>
            </a:r>
            <a:r>
              <a:rPr lang="en-US" altLang="ja-JP" sz="1000" dirty="0" smtClean="0">
                <a:hlinkClick r:id="rId4"/>
              </a:rPr>
              <a:t>CC </a:t>
            </a:r>
            <a:r>
              <a:rPr lang="en-US" altLang="ja-JP" sz="1000" dirty="0">
                <a:hlinkClick r:id="rId4"/>
              </a:rPr>
              <a:t>BY 2.0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3" name="Picture 2" descr="37991978686_c55a2fe364_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321" y="1484784"/>
            <a:ext cx="2591023" cy="1728192"/>
          </a:xfrm>
          <a:prstGeom prst="rect">
            <a:avLst/>
          </a:prstGeom>
        </p:spPr>
      </p:pic>
      <p:pic>
        <p:nvPicPr>
          <p:cNvPr id="15" name="Picture 14" descr="37991978686_c55a2fe364_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01008"/>
            <a:ext cx="2591023" cy="1728192"/>
          </a:xfrm>
          <a:prstGeom prst="rect">
            <a:avLst/>
          </a:prstGeom>
        </p:spPr>
      </p:pic>
      <p:pic>
        <p:nvPicPr>
          <p:cNvPr id="14" name="Picture 13" descr="37991978686_c55a2fe364_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81" y="2996952"/>
            <a:ext cx="259102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7"/>
          <p:cNvSpPr txBox="1">
            <a:spLocks noChangeArrowheads="1"/>
          </p:cNvSpPr>
          <p:nvPr/>
        </p:nvSpPr>
        <p:spPr bwMode="auto">
          <a:xfrm>
            <a:off x="3219450" y="981075"/>
            <a:ext cx="2908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How does it work?</a:t>
            </a:r>
          </a:p>
        </p:txBody>
      </p:sp>
      <p:sp>
        <p:nvSpPr>
          <p:cNvPr id="19458" name="TextBox 12"/>
          <p:cNvSpPr txBox="1">
            <a:spLocks noChangeArrowheads="1"/>
          </p:cNvSpPr>
          <p:nvPr/>
        </p:nvSpPr>
        <p:spPr bwMode="auto">
          <a:xfrm>
            <a:off x="4324350" y="2301875"/>
            <a:ext cx="1149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tx2"/>
                </a:solidFill>
              </a:rPr>
              <a:t> </a:t>
            </a:r>
            <a:r>
              <a:rPr lang="en-US" sz="2600"/>
              <a:t>X</a:t>
            </a:r>
            <a:r>
              <a:rPr lang="en-US" sz="2600" baseline="-25000"/>
              <a:t>1</a:t>
            </a:r>
            <a:r>
              <a:rPr lang="en-US" sz="2600"/>
              <a:t> – X</a:t>
            </a:r>
            <a:r>
              <a:rPr lang="en-US" sz="2600" baseline="-25000"/>
              <a:t>2</a:t>
            </a:r>
          </a:p>
        </p:txBody>
      </p:sp>
      <p:sp>
        <p:nvSpPr>
          <p:cNvPr id="19459" name="TextBox 13"/>
          <p:cNvSpPr txBox="1">
            <a:spLocks noChangeArrowheads="1"/>
          </p:cNvSpPr>
          <p:nvPr/>
        </p:nvSpPr>
        <p:spPr bwMode="auto">
          <a:xfrm>
            <a:off x="4710113" y="2649538"/>
            <a:ext cx="43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s</a:t>
            </a:r>
            <a:r>
              <a:rPr lang="en-US" sz="2600" baseline="-25000"/>
              <a:t>p</a:t>
            </a:r>
          </a:p>
        </p:txBody>
      </p:sp>
      <p:sp>
        <p:nvSpPr>
          <p:cNvPr id="19460" name="TextBox 14"/>
          <p:cNvSpPr txBox="1">
            <a:spLocks noChangeArrowheads="1"/>
          </p:cNvSpPr>
          <p:nvPr/>
        </p:nvSpPr>
        <p:spPr bwMode="auto">
          <a:xfrm>
            <a:off x="3708400" y="2517775"/>
            <a:ext cx="612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t  =</a:t>
            </a:r>
            <a:endParaRPr lang="en-US" sz="2600" baseline="-25000"/>
          </a:p>
        </p:txBody>
      </p:sp>
      <p:cxnSp>
        <p:nvCxnSpPr>
          <p:cNvPr id="7" name="Straight Connector 6"/>
          <p:cNvCxnSpPr/>
          <p:nvPr/>
        </p:nvCxnSpPr>
        <p:spPr>
          <a:xfrm>
            <a:off x="4465638" y="2808288"/>
            <a:ext cx="935037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65638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70475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2868613" y="201613"/>
            <a:ext cx="3805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/>
              <a:t>2-sample t-test</a:t>
            </a:r>
          </a:p>
        </p:txBody>
      </p:sp>
      <p:pic>
        <p:nvPicPr>
          <p:cNvPr id="19465" name="Picture 17" descr="517372853_e959db10ca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25923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14" name="Picture 13" descr="37991978686_c55a2fe364_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914901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37991978686_c55a2fe364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914901" cy="1944216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H="1" flipV="1">
            <a:off x="5651500" y="2708275"/>
            <a:ext cx="649288" cy="936625"/>
          </a:xfrm>
          <a:prstGeom prst="straightConnector1">
            <a:avLst/>
          </a:prstGeom>
          <a:ln w="4127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06" name="TextBox 22"/>
          <p:cNvSpPr txBox="1">
            <a:spLocks noChangeArrowheads="1"/>
          </p:cNvSpPr>
          <p:nvPr/>
        </p:nvSpPr>
        <p:spPr bwMode="auto">
          <a:xfrm>
            <a:off x="5883275" y="3689350"/>
            <a:ext cx="26098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/>
              <a:t>Difference between </a:t>
            </a:r>
          </a:p>
          <a:p>
            <a:pPr eaLnBrk="1" hangingPunct="1"/>
            <a:r>
              <a:rPr lang="en-US" sz="2200"/>
              <a:t>the means</a:t>
            </a:r>
          </a:p>
        </p:txBody>
      </p:sp>
      <p:sp>
        <p:nvSpPr>
          <p:cNvPr id="21507" name="TextBox 23"/>
          <p:cNvSpPr txBox="1">
            <a:spLocks noChangeArrowheads="1"/>
          </p:cNvSpPr>
          <p:nvPr/>
        </p:nvSpPr>
        <p:spPr bwMode="auto">
          <a:xfrm>
            <a:off x="1476375" y="3545312"/>
            <a:ext cx="31749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/>
              <a:t>Measure of </a:t>
            </a:r>
          </a:p>
          <a:p>
            <a:pPr eaLnBrk="1" hangingPunct="1"/>
            <a:r>
              <a:rPr lang="en-US" sz="2200" dirty="0"/>
              <a:t>uncertainty in </a:t>
            </a:r>
            <a:r>
              <a:rPr lang="en-US" sz="2200" dirty="0" smtClean="0"/>
              <a:t>difference </a:t>
            </a:r>
          </a:p>
          <a:p>
            <a:pPr eaLnBrk="1" hangingPunct="1"/>
            <a:r>
              <a:rPr lang="en-US" sz="2200" dirty="0" smtClean="0"/>
              <a:t>between means</a:t>
            </a:r>
            <a:endParaRPr lang="en-US" sz="22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059113" y="3068638"/>
            <a:ext cx="1728787" cy="865187"/>
          </a:xfrm>
          <a:prstGeom prst="straightConnector1">
            <a:avLst/>
          </a:prstGeom>
          <a:ln w="4127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09" name="TextBox 28"/>
          <p:cNvSpPr txBox="1">
            <a:spLocks noChangeArrowheads="1"/>
          </p:cNvSpPr>
          <p:nvPr/>
        </p:nvSpPr>
        <p:spPr bwMode="auto">
          <a:xfrm>
            <a:off x="179388" y="4508500"/>
            <a:ext cx="88566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tx2"/>
                </a:solidFill>
              </a:rPr>
              <a:t>t-value essentially estimates the difference between two means, corrected for uncertainty in this difference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What makes ‘t’ big vs. small?     THINK</a:t>
            </a:r>
          </a:p>
        </p:txBody>
      </p:sp>
      <p:sp>
        <p:nvSpPr>
          <p:cNvPr id="21510" name="TextBox 17"/>
          <p:cNvSpPr txBox="1">
            <a:spLocks noChangeArrowheads="1"/>
          </p:cNvSpPr>
          <p:nvPr/>
        </p:nvSpPr>
        <p:spPr bwMode="auto">
          <a:xfrm>
            <a:off x="3219450" y="981075"/>
            <a:ext cx="2908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How does it work?</a:t>
            </a:r>
          </a:p>
        </p:txBody>
      </p:sp>
      <p:sp>
        <p:nvSpPr>
          <p:cNvPr id="21511" name="TextBox 20"/>
          <p:cNvSpPr txBox="1">
            <a:spLocks noChangeArrowheads="1"/>
          </p:cNvSpPr>
          <p:nvPr/>
        </p:nvSpPr>
        <p:spPr bwMode="auto">
          <a:xfrm>
            <a:off x="2868613" y="201613"/>
            <a:ext cx="3805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/>
              <a:t>2-sample t-test</a:t>
            </a:r>
          </a:p>
        </p:txBody>
      </p:sp>
      <p:pic>
        <p:nvPicPr>
          <p:cNvPr id="21512" name="Picture 21" descr="517372853_e959db10ca_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25923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4324350" y="2301875"/>
            <a:ext cx="1149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tx2"/>
                </a:solidFill>
              </a:rPr>
              <a:t> </a:t>
            </a:r>
            <a:r>
              <a:rPr lang="en-US" sz="2600"/>
              <a:t>X</a:t>
            </a:r>
            <a:r>
              <a:rPr lang="en-US" sz="2600" baseline="-25000"/>
              <a:t>1</a:t>
            </a:r>
            <a:r>
              <a:rPr lang="en-US" sz="2600"/>
              <a:t> – X</a:t>
            </a:r>
            <a:r>
              <a:rPr lang="en-US" sz="2600" baseline="-25000"/>
              <a:t>2</a:t>
            </a:r>
          </a:p>
        </p:txBody>
      </p:sp>
      <p:sp>
        <p:nvSpPr>
          <p:cNvPr id="21515" name="TextBox 13"/>
          <p:cNvSpPr txBox="1">
            <a:spLocks noChangeArrowheads="1"/>
          </p:cNvSpPr>
          <p:nvPr/>
        </p:nvSpPr>
        <p:spPr bwMode="auto">
          <a:xfrm>
            <a:off x="4710113" y="2649538"/>
            <a:ext cx="43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s</a:t>
            </a:r>
            <a:r>
              <a:rPr lang="en-US" sz="2600" baseline="-25000"/>
              <a:t>p</a:t>
            </a:r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3708400" y="2517775"/>
            <a:ext cx="612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t  =</a:t>
            </a:r>
            <a:endParaRPr lang="en-US" sz="2600" baseline="-250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65638" y="2808288"/>
            <a:ext cx="935037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65638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0475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2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37991978686_c55a2fe364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914901" cy="1944216"/>
          </a:xfrm>
          <a:prstGeom prst="rect">
            <a:avLst/>
          </a:prstGeom>
        </p:spPr>
      </p:pic>
      <p:sp>
        <p:nvSpPr>
          <p:cNvPr id="23553" name="TextBox 17"/>
          <p:cNvSpPr txBox="1">
            <a:spLocks noChangeArrowheads="1"/>
          </p:cNvSpPr>
          <p:nvPr/>
        </p:nvSpPr>
        <p:spPr bwMode="auto">
          <a:xfrm>
            <a:off x="3219450" y="981075"/>
            <a:ext cx="2908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How does it work?</a:t>
            </a:r>
          </a:p>
        </p:txBody>
      </p:sp>
      <p:sp>
        <p:nvSpPr>
          <p:cNvPr id="23554" name="TextBox 20"/>
          <p:cNvSpPr txBox="1">
            <a:spLocks noChangeArrowheads="1"/>
          </p:cNvSpPr>
          <p:nvPr/>
        </p:nvSpPr>
        <p:spPr bwMode="auto">
          <a:xfrm>
            <a:off x="2868613" y="201613"/>
            <a:ext cx="3805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/>
              <a:t>2-sample t-test</a:t>
            </a:r>
          </a:p>
        </p:txBody>
      </p:sp>
      <p:pic>
        <p:nvPicPr>
          <p:cNvPr id="23555" name="Picture 17" descr="517372853_e959db10ca_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25923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4324350" y="2301875"/>
            <a:ext cx="1149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tx2"/>
                </a:solidFill>
              </a:rPr>
              <a:t> </a:t>
            </a:r>
            <a:r>
              <a:rPr lang="en-US" sz="2600"/>
              <a:t>X</a:t>
            </a:r>
            <a:r>
              <a:rPr lang="en-US" sz="2600" baseline="-25000"/>
              <a:t>1</a:t>
            </a:r>
            <a:r>
              <a:rPr lang="en-US" sz="2600"/>
              <a:t> – X</a:t>
            </a:r>
            <a:r>
              <a:rPr lang="en-US" sz="2600" baseline="-25000"/>
              <a:t>2</a:t>
            </a:r>
          </a:p>
        </p:txBody>
      </p:sp>
      <p:sp>
        <p:nvSpPr>
          <p:cNvPr id="23558" name="TextBox 13"/>
          <p:cNvSpPr txBox="1">
            <a:spLocks noChangeArrowheads="1"/>
          </p:cNvSpPr>
          <p:nvPr/>
        </p:nvSpPr>
        <p:spPr bwMode="auto">
          <a:xfrm>
            <a:off x="4710113" y="2649538"/>
            <a:ext cx="43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s</a:t>
            </a:r>
            <a:r>
              <a:rPr lang="en-US" sz="2600" baseline="-25000"/>
              <a:t>p</a:t>
            </a:r>
          </a:p>
        </p:txBody>
      </p:sp>
      <p:sp>
        <p:nvSpPr>
          <p:cNvPr id="23559" name="TextBox 14"/>
          <p:cNvSpPr txBox="1">
            <a:spLocks noChangeArrowheads="1"/>
          </p:cNvSpPr>
          <p:nvPr/>
        </p:nvSpPr>
        <p:spPr bwMode="auto">
          <a:xfrm>
            <a:off x="3708400" y="2517775"/>
            <a:ext cx="612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/>
              <a:t>t  =</a:t>
            </a:r>
            <a:endParaRPr lang="en-US" sz="2600" baseline="-2500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465638" y="2808288"/>
            <a:ext cx="935037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5638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70475" y="2405063"/>
            <a:ext cx="215900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651500" y="2708275"/>
            <a:ext cx="649288" cy="936625"/>
          </a:xfrm>
          <a:prstGeom prst="straightConnector1">
            <a:avLst/>
          </a:prstGeom>
          <a:ln w="4127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4" name="TextBox 22"/>
          <p:cNvSpPr txBox="1">
            <a:spLocks noChangeArrowheads="1"/>
          </p:cNvSpPr>
          <p:nvPr/>
        </p:nvSpPr>
        <p:spPr bwMode="auto">
          <a:xfrm>
            <a:off x="5883275" y="3689350"/>
            <a:ext cx="26098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/>
              <a:t>Difference between </a:t>
            </a:r>
          </a:p>
          <a:p>
            <a:pPr eaLnBrk="1" hangingPunct="1"/>
            <a:r>
              <a:rPr lang="en-US" sz="2200"/>
              <a:t>the means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059113" y="3068638"/>
            <a:ext cx="1728787" cy="865187"/>
          </a:xfrm>
          <a:prstGeom prst="straightConnector1">
            <a:avLst/>
          </a:prstGeom>
          <a:ln w="4127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7" name="TextBox 28"/>
          <p:cNvSpPr txBox="1">
            <a:spLocks noChangeArrowheads="1"/>
          </p:cNvSpPr>
          <p:nvPr/>
        </p:nvSpPr>
        <p:spPr bwMode="auto">
          <a:xfrm>
            <a:off x="179388" y="4508500"/>
            <a:ext cx="885666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tx2"/>
                </a:solidFill>
              </a:rPr>
              <a:t>t-value essentially estimates the difference between two means, corrected for uncertainty in this difference</a:t>
            </a:r>
          </a:p>
          <a:p>
            <a:pPr eaLnBrk="1" hangingPunct="1"/>
            <a:r>
              <a:rPr lang="en-US" sz="2400">
                <a:solidFill>
                  <a:srgbClr val="660066"/>
                </a:solidFill>
              </a:rPr>
              <a:t>Bigger t:  bigger difference in means, or less uncertainty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1476375" y="3545312"/>
            <a:ext cx="31749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/>
              <a:t>Measure of </a:t>
            </a:r>
          </a:p>
          <a:p>
            <a:pPr eaLnBrk="1" hangingPunct="1"/>
            <a:r>
              <a:rPr lang="en-US" sz="2200" dirty="0"/>
              <a:t>uncertainty in </a:t>
            </a:r>
            <a:r>
              <a:rPr lang="en-US" sz="2200" dirty="0" smtClean="0"/>
              <a:t>difference </a:t>
            </a:r>
          </a:p>
          <a:p>
            <a:pPr eaLnBrk="1" hangingPunct="1"/>
            <a:r>
              <a:rPr lang="en-US" sz="2200" dirty="0" smtClean="0"/>
              <a:t>between means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34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523456" y="739725"/>
            <a:ext cx="8097088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defRPr/>
            </a:pPr>
            <a:r>
              <a:rPr lang="en-GB" sz="3600" dirty="0" smtClean="0">
                <a:latin typeface="Arial"/>
              </a:rPr>
              <a:t>       Assumptions </a:t>
            </a:r>
            <a:r>
              <a:rPr lang="en-GB" sz="3600" dirty="0">
                <a:latin typeface="Arial"/>
              </a:rPr>
              <a:t>of </a:t>
            </a:r>
            <a:r>
              <a:rPr lang="en-CA" sz="3600" dirty="0" smtClean="0">
                <a:latin typeface="Arial"/>
              </a:rPr>
              <a:t>2-sample t-test</a:t>
            </a:r>
            <a:endParaRPr lang="en-GB" sz="2400" dirty="0">
              <a:latin typeface="Arial"/>
            </a:endParaRPr>
          </a:p>
          <a:p>
            <a:pPr marL="342900" indent="-342900">
              <a:defRPr/>
            </a:pPr>
            <a:endParaRPr lang="en-US" sz="24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Random sampling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Independence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Homogeneity of </a:t>
            </a:r>
            <a:r>
              <a:rPr lang="en-GB" sz="3200" dirty="0" smtClean="0">
                <a:latin typeface="Arial"/>
              </a:rPr>
              <a:t>variances (no outliers)</a:t>
            </a:r>
            <a:endParaRPr lang="en-GB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Normality within </a:t>
            </a:r>
            <a:r>
              <a:rPr lang="en-GB" sz="3200" dirty="0">
                <a:latin typeface="Arial"/>
              </a:rPr>
              <a:t>each group (no outliers)</a:t>
            </a:r>
            <a:endParaRPr lang="en-US" sz="3200" dirty="0">
              <a:latin typeface="Arial"/>
            </a:endParaRPr>
          </a:p>
          <a:p>
            <a:pPr marL="342900" indent="-342900" eaLnBrk="0" hangingPunct="0">
              <a:defRPr/>
            </a:pPr>
            <a:endParaRPr lang="en-US" sz="3200" dirty="0" smtClean="0">
              <a:latin typeface="Arial"/>
            </a:endParaRPr>
          </a:p>
          <a:p>
            <a:pPr marL="342900" indent="-342900" eaLnBrk="0" hangingPunct="0"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/>
              </a:rPr>
              <a:t>Plot your data!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0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6" name="Picture 5" descr="Screen Shot 2018-09-13 at 4.34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5" y="3501008"/>
            <a:ext cx="7718415" cy="30312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4304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416" y="6165304"/>
            <a:ext cx="683096" cy="432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9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i=&quot;http://www.w3.org/2001/XMLSchema-instance&quot; xmlns:xsd=&quot;http://www.w3.org/2001/XMLSchema&quot; /&gt;"/>
  <p:tag name="PRESGUID" val="5b4776d8-8aa5-4a2d-85e0-809da00e3a35"/>
  <p:tag name="EDITION" val="Meetoo"/>
</p:tagLst>
</file>

<file path=ppt/theme/theme1.xml><?xml version="1.0" encoding="utf-8"?>
<a:theme xmlns:a="http://schemas.openxmlformats.org/drawingml/2006/main" name="CCB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CCBS_powerpoint_template</Template>
  <TotalTime>10835</TotalTime>
  <Words>400</Words>
  <Application>Microsoft Office PowerPoint</Application>
  <PresentationFormat>On-screen Show (4:3)</PresentationFormat>
  <Paragraphs>94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Wingdings</vt:lpstr>
      <vt:lpstr>CCBS_powerpoint_template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Bannach-Brown</dc:creator>
  <cp:lastModifiedBy>Sarah Martin</cp:lastModifiedBy>
  <cp:revision>506</cp:revision>
  <dcterms:created xsi:type="dcterms:W3CDTF">2015-01-22T14:02:56Z</dcterms:created>
  <dcterms:modified xsi:type="dcterms:W3CDTF">2022-10-05T11:12:04Z</dcterms:modified>
</cp:coreProperties>
</file>