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13" r:id="rId2"/>
    <p:sldId id="508" r:id="rId3"/>
    <p:sldId id="514" r:id="rId4"/>
    <p:sldId id="515" r:id="rId5"/>
    <p:sldId id="516" r:id="rId6"/>
    <p:sldId id="517" r:id="rId7"/>
    <p:sldId id="360" r:id="rId8"/>
    <p:sldId id="429" r:id="rId9"/>
    <p:sldId id="449" r:id="rId10"/>
    <p:sldId id="450" r:id="rId11"/>
    <p:sldId id="511" r:id="rId12"/>
    <p:sldId id="451" r:id="rId13"/>
    <p:sldId id="512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DD7"/>
    <a:srgbClr val="224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6" autoAdjust="0"/>
    <p:restoredTop sz="90789" autoAdjust="0"/>
  </p:normalViewPr>
  <p:slideViewPr>
    <p:cSldViewPr>
      <p:cViewPr varScale="1">
        <p:scale>
          <a:sx n="99" d="100"/>
          <a:sy n="99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6" d="100"/>
        <a:sy n="46" d="100"/>
      </p:scale>
      <p:origin x="0" y="4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7C3A7-C0FB-5A4D-BCF2-F497D490AE5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C934D-6A4E-D34E-8FA8-9E51E80D3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534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4C893-99A0-4146-9538-ED41B57DACCD}" type="datetimeFigureOut">
              <a:rPr lang="en-GB" smtClean="0"/>
              <a:t>05/10/2022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CDCC1-9706-48B9-B78C-53165670BB1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1469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57E6F-61F3-954C-8B72-D8C0473838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70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8681F38-944A-8F4B-90FA-89C8ACD230F0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DF744FA-D118-1749-A912-C745787F65C0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BA491C2-F40E-E143-B295-227E4DC4910F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BBB591A-5A0E-1444-993A-57CB7AD1F478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77BBF2-A21D-224E-8101-4E61028C64C9}" type="slidenum">
              <a:rPr lang="en-GB" sz="1200"/>
              <a:pPr eaLnBrk="1" hangingPunct="1"/>
              <a:t>7</a:t>
            </a:fld>
            <a:endParaRPr lang="en-GB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 in Arial blue bold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in Arial blue regular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71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 baseline="0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0249" y="1600201"/>
            <a:ext cx="8229600" cy="4421088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637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224E7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42108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1"/>
            <a:ext cx="4038600" cy="4421088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643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774405"/>
          </a:xfrm>
        </p:spPr>
        <p:txBody>
          <a:bodyPr/>
          <a:lstStyle>
            <a:lvl1pPr>
              <a:defRPr sz="2400" i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224E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23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80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37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5DB84-0CB5-1046-8B67-1BA3CF21EE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38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68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224E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lickr.com/photos/30478819@N08/37991978686" TargetMode="External"/><Relationship Id="rId3" Type="http://schemas.openxmlformats.org/officeDocument/2006/relationships/hyperlink" Target="https://www.flickr.com/photos/87797110@N00/517372853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creativecommons.org/licenses/by/2.0/?ref=ccsearch&amp;atype=rich" TargetMode="Externa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722162" y="632882"/>
            <a:ext cx="36996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/>
              </a:rPr>
              <a:t>2-sample t-tests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4225" y="2210088"/>
            <a:ext cx="647054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1)</a:t>
            </a:r>
            <a:r>
              <a:rPr lang="en-US" sz="2800" dirty="0" smtClean="0">
                <a:latin typeface="Arial"/>
              </a:rPr>
              <a:t> What can they do?</a:t>
            </a:r>
          </a:p>
          <a:p>
            <a:endParaRPr lang="en-US" sz="2800" dirty="0">
              <a:latin typeface="Arial"/>
            </a:endParaRPr>
          </a:p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2)</a:t>
            </a:r>
            <a:r>
              <a:rPr lang="en-US" sz="2800" dirty="0" smtClean="0">
                <a:latin typeface="Arial"/>
              </a:rPr>
              <a:t> How do they work?</a:t>
            </a:r>
          </a:p>
          <a:p>
            <a:endParaRPr lang="en-US" sz="2800" dirty="0">
              <a:latin typeface="Arial"/>
            </a:endParaRPr>
          </a:p>
          <a:p>
            <a:r>
              <a:rPr lang="en-US" sz="2800" dirty="0" smtClean="0">
                <a:latin typeface="Arial"/>
                <a:ea typeface="Wingdings"/>
                <a:cs typeface="Wingdings"/>
                <a:sym typeface="Wingdings"/>
              </a:rPr>
              <a:t>3)</a:t>
            </a:r>
            <a:r>
              <a:rPr lang="en-US" sz="2800" dirty="0" smtClean="0">
                <a:latin typeface="Arial"/>
              </a:rPr>
              <a:t> How to perform 2-sample t-test in R?</a:t>
            </a:r>
            <a:endParaRPr lang="en-US" sz="2800" dirty="0">
              <a:latin typeface="Arial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6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pic>
        <p:nvPicPr>
          <p:cNvPr id="6" name="Picture 5" descr="Screen Shot 2018-09-13 at 4.34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65" y="3501008"/>
            <a:ext cx="7718415" cy="30312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87824" y="1268760"/>
            <a:ext cx="6034574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What was the average size of apples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and oranges?</a:t>
            </a:r>
          </a:p>
          <a:p>
            <a:endParaRPr lang="en-US" sz="2600" dirty="0">
              <a:solidFill>
                <a:srgbClr val="FF0000"/>
              </a:solidFill>
              <a:latin typeface="Arial"/>
            </a:endParaRP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What is the difference (with uncertainty)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between apples and oranges?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416" y="6165304"/>
            <a:ext cx="683096" cy="4320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11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pic>
        <p:nvPicPr>
          <p:cNvPr id="6" name="Picture 5" descr="Screen Shot 2018-09-13 at 4.34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65" y="3501008"/>
            <a:ext cx="7718415" cy="30312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79912" y="1700808"/>
            <a:ext cx="394210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Do our data suggest that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apples and oranges differ </a:t>
            </a:r>
          </a:p>
          <a:p>
            <a:r>
              <a:rPr lang="en-US" sz="2600" dirty="0" smtClean="0">
                <a:solidFill>
                  <a:srgbClr val="FF0000"/>
                </a:solidFill>
                <a:latin typeface="Arial"/>
              </a:rPr>
              <a:t>in size, on average?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416" y="6165304"/>
            <a:ext cx="683096" cy="4320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62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pic>
        <p:nvPicPr>
          <p:cNvPr id="6" name="Picture 5" descr="Screen Shot 2018-09-13 at 4.34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65" y="3501008"/>
            <a:ext cx="7718415" cy="30312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80320" y="1048087"/>
            <a:ext cx="62281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/>
              </a:rPr>
              <a:t>“Our samples indicates that, on average,  apples (mean mass +/- SE:  11.9g +/- 0.3) and oranges (15.1 +/- 0.7) differ in mass by (95% CI) 1.43 – 4.86 g, which differs significantly from zero (2-sample t-test; t = 4.24, </a:t>
            </a:r>
            <a:r>
              <a:rPr lang="en-US" sz="2400" dirty="0" err="1" smtClean="0">
                <a:solidFill>
                  <a:srgbClr val="FF0000"/>
                </a:solidFill>
                <a:latin typeface="Arial"/>
              </a:rPr>
              <a:t>df</a:t>
            </a:r>
            <a:r>
              <a:rPr lang="en-US" sz="2400" dirty="0" smtClean="0">
                <a:solidFill>
                  <a:srgbClr val="FF0000"/>
                </a:solidFill>
                <a:latin typeface="Arial"/>
              </a:rPr>
              <a:t> = 8, p = 0.0028).”   </a:t>
            </a:r>
            <a:r>
              <a:rPr lang="en-US" sz="2400" b="1" i="1" dirty="0" smtClean="0">
                <a:solidFill>
                  <a:srgbClr val="FF0000"/>
                </a:solidFill>
                <a:latin typeface="Arial"/>
              </a:rPr>
              <a:t>Plot data; indicate sample size.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416" y="6165304"/>
            <a:ext cx="683096" cy="4320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86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416" y="6165304"/>
            <a:ext cx="683096" cy="4320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34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282145" y="632882"/>
            <a:ext cx="857971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300" b="1" dirty="0" smtClean="0">
                <a:latin typeface="Arial"/>
              </a:rPr>
              <a:t>Comparing averages between two groups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667" y="1916832"/>
            <a:ext cx="89666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/>
              </a:rPr>
              <a:t>i</a:t>
            </a:r>
            <a:r>
              <a:rPr lang="en-US" sz="2400" dirty="0" smtClean="0">
                <a:latin typeface="Arial"/>
              </a:rPr>
              <a:t>) How big is the difference between these two groups?  </a:t>
            </a:r>
          </a:p>
          <a:p>
            <a:r>
              <a:rPr lang="en-US" sz="2400" dirty="0" smtClean="0">
                <a:latin typeface="Arial"/>
              </a:rPr>
              <a:t>   (…and how much uncertainty accompanies this estimate?)</a:t>
            </a:r>
          </a:p>
          <a:p>
            <a:endParaRPr lang="en-US" sz="2400" dirty="0">
              <a:latin typeface="Arial"/>
            </a:endParaRPr>
          </a:p>
          <a:p>
            <a:r>
              <a:rPr lang="en-US" sz="2400" dirty="0" smtClean="0">
                <a:latin typeface="Arial"/>
              </a:rPr>
              <a:t>ii) Do we have evidence whether the difference differs from zero?</a:t>
            </a:r>
            <a:endParaRPr lang="en-US" sz="2400" dirty="0">
              <a:latin typeface="Arial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20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26"/>
          <p:cNvSpPr txBox="1">
            <a:spLocks noChangeArrowheads="1"/>
          </p:cNvSpPr>
          <p:nvPr/>
        </p:nvSpPr>
        <p:spPr bwMode="auto">
          <a:xfrm>
            <a:off x="2868613" y="201613"/>
            <a:ext cx="380523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b="1"/>
              <a:t>2-sample t-test</a:t>
            </a:r>
          </a:p>
        </p:txBody>
      </p:sp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4260057" y="3076575"/>
            <a:ext cx="623887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 dirty="0"/>
              <a:t>vs.</a:t>
            </a:r>
          </a:p>
          <a:p>
            <a:pPr eaLnBrk="1" hangingPunct="1"/>
            <a:endParaRPr lang="en-US" sz="2600" dirty="0"/>
          </a:p>
        </p:txBody>
      </p:sp>
      <p:sp>
        <p:nvSpPr>
          <p:cNvPr id="17411" name="Rectangle 10"/>
          <p:cNvSpPr>
            <a:spLocks noChangeArrowheads="1"/>
          </p:cNvSpPr>
          <p:nvPr/>
        </p:nvSpPr>
        <p:spPr bwMode="auto">
          <a:xfrm>
            <a:off x="0" y="6608763"/>
            <a:ext cx="21955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000"/>
              <a:t>“</a:t>
            </a:r>
            <a:r>
              <a:rPr lang="en-GB" altLang="ja-JP" sz="1000">
                <a:hlinkClick r:id="rId3"/>
              </a:rPr>
              <a:t>Apple</a:t>
            </a:r>
            <a:r>
              <a:rPr lang="en-GB" sz="1000"/>
              <a:t>”</a:t>
            </a:r>
            <a:r>
              <a:rPr lang="en-GB" altLang="ja-JP" sz="1000"/>
              <a:t> by idpams </a:t>
            </a:r>
            <a:r>
              <a:rPr lang="en-GB" altLang="ja-JP" sz="1000">
                <a:hlinkClick r:id="rId4"/>
              </a:rPr>
              <a:t>CC BY 2.0</a:t>
            </a:r>
            <a:r>
              <a:rPr lang="en-GB" altLang="ja-JP" sz="1000"/>
              <a:t> </a:t>
            </a:r>
            <a:endParaRPr lang="en-GB" sz="1000"/>
          </a:p>
        </p:txBody>
      </p:sp>
      <p:pic>
        <p:nvPicPr>
          <p:cNvPr id="17412" name="Picture 3" descr="517372853_e959db10ca_b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721" y="1484313"/>
            <a:ext cx="2305050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13" descr="517372853_e959db10ca_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744788"/>
            <a:ext cx="220821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4" descr="517372853_e959db10ca_b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158" y="3465513"/>
            <a:ext cx="230505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Box 4"/>
          <p:cNvSpPr txBox="1">
            <a:spLocks noChangeArrowheads="1"/>
          </p:cNvSpPr>
          <p:nvPr/>
        </p:nvSpPr>
        <p:spPr bwMode="auto">
          <a:xfrm>
            <a:off x="6876256" y="6623050"/>
            <a:ext cx="225654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1000" dirty="0" smtClean="0">
                <a:hlinkClick r:id="rId8"/>
              </a:rPr>
              <a:t>“Orange”</a:t>
            </a:r>
            <a:r>
              <a:rPr lang="en-US" altLang="ja-JP" sz="1000" dirty="0" smtClean="0"/>
              <a:t> by </a:t>
            </a:r>
            <a:r>
              <a:rPr lang="en-US" altLang="ja-JP" sz="1000" dirty="0" err="1" smtClean="0"/>
              <a:t>wuestenigel</a:t>
            </a:r>
            <a:r>
              <a:rPr lang="en-US" altLang="ja-JP" sz="1000" dirty="0" smtClean="0"/>
              <a:t>  </a:t>
            </a:r>
            <a:r>
              <a:rPr lang="en-US" altLang="ja-JP" sz="1000" dirty="0" smtClean="0">
                <a:hlinkClick r:id="rId4"/>
              </a:rPr>
              <a:t>CC </a:t>
            </a:r>
            <a:r>
              <a:rPr lang="en-US" altLang="ja-JP" sz="1000" dirty="0">
                <a:hlinkClick r:id="rId4"/>
              </a:rPr>
              <a:t>BY 2.0</a:t>
            </a:r>
            <a:endParaRPr lang="en-US" sz="1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pic>
        <p:nvPicPr>
          <p:cNvPr id="3" name="Picture 2" descr="37991978686_c55a2fe364_b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321" y="1484784"/>
            <a:ext cx="2591023" cy="1728192"/>
          </a:xfrm>
          <a:prstGeom prst="rect">
            <a:avLst/>
          </a:prstGeom>
        </p:spPr>
      </p:pic>
      <p:pic>
        <p:nvPicPr>
          <p:cNvPr id="15" name="Picture 14" descr="37991978686_c55a2fe364_b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501008"/>
            <a:ext cx="2591023" cy="1728192"/>
          </a:xfrm>
          <a:prstGeom prst="rect">
            <a:avLst/>
          </a:prstGeom>
        </p:spPr>
      </p:pic>
      <p:pic>
        <p:nvPicPr>
          <p:cNvPr id="14" name="Picture 13" descr="37991978686_c55a2fe364_b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481" y="2996952"/>
            <a:ext cx="2591023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8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7"/>
          <p:cNvSpPr txBox="1">
            <a:spLocks noChangeArrowheads="1"/>
          </p:cNvSpPr>
          <p:nvPr/>
        </p:nvSpPr>
        <p:spPr bwMode="auto">
          <a:xfrm>
            <a:off x="3219450" y="981075"/>
            <a:ext cx="29083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/>
              <a:t>How does it work?</a:t>
            </a:r>
          </a:p>
        </p:txBody>
      </p:sp>
      <p:sp>
        <p:nvSpPr>
          <p:cNvPr id="19458" name="TextBox 12"/>
          <p:cNvSpPr txBox="1">
            <a:spLocks noChangeArrowheads="1"/>
          </p:cNvSpPr>
          <p:nvPr/>
        </p:nvSpPr>
        <p:spPr bwMode="auto">
          <a:xfrm>
            <a:off x="4324350" y="2301875"/>
            <a:ext cx="11493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tx2"/>
                </a:solidFill>
              </a:rPr>
              <a:t> </a:t>
            </a:r>
            <a:r>
              <a:rPr lang="en-US" sz="2600"/>
              <a:t>X</a:t>
            </a:r>
            <a:r>
              <a:rPr lang="en-US" sz="2600" baseline="-25000"/>
              <a:t>1</a:t>
            </a:r>
            <a:r>
              <a:rPr lang="en-US" sz="2600"/>
              <a:t> – X</a:t>
            </a:r>
            <a:r>
              <a:rPr lang="en-US" sz="2600" baseline="-25000"/>
              <a:t>2</a:t>
            </a:r>
          </a:p>
        </p:txBody>
      </p:sp>
      <p:sp>
        <p:nvSpPr>
          <p:cNvPr id="19459" name="TextBox 13"/>
          <p:cNvSpPr txBox="1">
            <a:spLocks noChangeArrowheads="1"/>
          </p:cNvSpPr>
          <p:nvPr/>
        </p:nvSpPr>
        <p:spPr bwMode="auto">
          <a:xfrm>
            <a:off x="4710113" y="2649538"/>
            <a:ext cx="431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/>
              <a:t>s</a:t>
            </a:r>
            <a:r>
              <a:rPr lang="en-US" sz="2600" baseline="-25000"/>
              <a:t>p</a:t>
            </a:r>
          </a:p>
        </p:txBody>
      </p:sp>
      <p:sp>
        <p:nvSpPr>
          <p:cNvPr id="19460" name="TextBox 14"/>
          <p:cNvSpPr txBox="1">
            <a:spLocks noChangeArrowheads="1"/>
          </p:cNvSpPr>
          <p:nvPr/>
        </p:nvSpPr>
        <p:spPr bwMode="auto">
          <a:xfrm>
            <a:off x="3708400" y="2517775"/>
            <a:ext cx="612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/>
              <a:t>t  =</a:t>
            </a:r>
            <a:endParaRPr lang="en-US" sz="2600" baseline="-25000"/>
          </a:p>
        </p:txBody>
      </p:sp>
      <p:cxnSp>
        <p:nvCxnSpPr>
          <p:cNvPr id="7" name="Straight Connector 6"/>
          <p:cNvCxnSpPr/>
          <p:nvPr/>
        </p:nvCxnSpPr>
        <p:spPr>
          <a:xfrm>
            <a:off x="4465638" y="2808288"/>
            <a:ext cx="935037" cy="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465638" y="2405063"/>
            <a:ext cx="215900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070475" y="2405063"/>
            <a:ext cx="215900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2868613" y="201613"/>
            <a:ext cx="380523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b="1"/>
              <a:t>2-sample t-test</a:t>
            </a:r>
          </a:p>
        </p:txBody>
      </p:sp>
      <p:pic>
        <p:nvPicPr>
          <p:cNvPr id="19465" name="Picture 17" descr="517372853_e959db10ca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28775"/>
            <a:ext cx="25923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1"/>
          <p:cNvSpPr txBox="1">
            <a:spLocks/>
          </p:cNvSpPr>
          <p:nvPr/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pic>
        <p:nvPicPr>
          <p:cNvPr id="14" name="Picture 13" descr="37991978686_c55a2fe364_b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914901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8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37991978686_c55a2fe364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914901" cy="1944216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 flipH="1" flipV="1">
            <a:off x="5651500" y="2708275"/>
            <a:ext cx="649288" cy="936625"/>
          </a:xfrm>
          <a:prstGeom prst="straightConnector1">
            <a:avLst/>
          </a:prstGeom>
          <a:ln w="41275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06" name="TextBox 22"/>
          <p:cNvSpPr txBox="1">
            <a:spLocks noChangeArrowheads="1"/>
          </p:cNvSpPr>
          <p:nvPr/>
        </p:nvSpPr>
        <p:spPr bwMode="auto">
          <a:xfrm>
            <a:off x="5883275" y="3689350"/>
            <a:ext cx="26098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/>
              <a:t>Difference between </a:t>
            </a:r>
          </a:p>
          <a:p>
            <a:pPr eaLnBrk="1" hangingPunct="1"/>
            <a:r>
              <a:rPr lang="en-US" sz="2200"/>
              <a:t>the means</a:t>
            </a:r>
          </a:p>
        </p:txBody>
      </p:sp>
      <p:sp>
        <p:nvSpPr>
          <p:cNvPr id="21507" name="TextBox 23"/>
          <p:cNvSpPr txBox="1">
            <a:spLocks noChangeArrowheads="1"/>
          </p:cNvSpPr>
          <p:nvPr/>
        </p:nvSpPr>
        <p:spPr bwMode="auto">
          <a:xfrm>
            <a:off x="1476375" y="3545312"/>
            <a:ext cx="317498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/>
              <a:t>Measure of </a:t>
            </a:r>
          </a:p>
          <a:p>
            <a:pPr eaLnBrk="1" hangingPunct="1"/>
            <a:r>
              <a:rPr lang="en-US" sz="2200" dirty="0"/>
              <a:t>uncertainty in </a:t>
            </a:r>
            <a:r>
              <a:rPr lang="en-US" sz="2200" dirty="0" smtClean="0"/>
              <a:t>difference </a:t>
            </a:r>
          </a:p>
          <a:p>
            <a:pPr eaLnBrk="1" hangingPunct="1"/>
            <a:r>
              <a:rPr lang="en-US" sz="2200" dirty="0" smtClean="0"/>
              <a:t>between means</a:t>
            </a:r>
            <a:endParaRPr lang="en-US" sz="22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059113" y="3068638"/>
            <a:ext cx="1728787" cy="865187"/>
          </a:xfrm>
          <a:prstGeom prst="straightConnector1">
            <a:avLst/>
          </a:prstGeom>
          <a:ln w="41275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09" name="TextBox 28"/>
          <p:cNvSpPr txBox="1">
            <a:spLocks noChangeArrowheads="1"/>
          </p:cNvSpPr>
          <p:nvPr/>
        </p:nvSpPr>
        <p:spPr bwMode="auto">
          <a:xfrm>
            <a:off x="179388" y="4508500"/>
            <a:ext cx="8856662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chemeClr val="tx2"/>
                </a:solidFill>
              </a:rPr>
              <a:t>t-value essentially estimates the difference between two means, corrected for uncertainty in this difference</a:t>
            </a:r>
          </a:p>
          <a:p>
            <a:pPr eaLnBrk="1" hangingPunct="1"/>
            <a:r>
              <a:rPr lang="en-US" sz="2400">
                <a:solidFill>
                  <a:srgbClr val="FF0000"/>
                </a:solidFill>
              </a:rPr>
              <a:t>What makes ‘t’ big vs. small?     THINK</a:t>
            </a:r>
          </a:p>
        </p:txBody>
      </p:sp>
      <p:sp>
        <p:nvSpPr>
          <p:cNvPr id="21510" name="TextBox 17"/>
          <p:cNvSpPr txBox="1">
            <a:spLocks noChangeArrowheads="1"/>
          </p:cNvSpPr>
          <p:nvPr/>
        </p:nvSpPr>
        <p:spPr bwMode="auto">
          <a:xfrm>
            <a:off x="3219450" y="981075"/>
            <a:ext cx="29083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/>
              <a:t>How does it work?</a:t>
            </a:r>
          </a:p>
        </p:txBody>
      </p:sp>
      <p:sp>
        <p:nvSpPr>
          <p:cNvPr id="21511" name="TextBox 20"/>
          <p:cNvSpPr txBox="1">
            <a:spLocks noChangeArrowheads="1"/>
          </p:cNvSpPr>
          <p:nvPr/>
        </p:nvSpPr>
        <p:spPr bwMode="auto">
          <a:xfrm>
            <a:off x="2868613" y="201613"/>
            <a:ext cx="380523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b="1"/>
              <a:t>2-sample t-test</a:t>
            </a:r>
          </a:p>
        </p:txBody>
      </p:sp>
      <p:pic>
        <p:nvPicPr>
          <p:cNvPr id="21512" name="Picture 21" descr="517372853_e959db10ca_b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28775"/>
            <a:ext cx="25923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4" name="TextBox 12"/>
          <p:cNvSpPr txBox="1">
            <a:spLocks noChangeArrowheads="1"/>
          </p:cNvSpPr>
          <p:nvPr/>
        </p:nvSpPr>
        <p:spPr bwMode="auto">
          <a:xfrm>
            <a:off x="4324350" y="2301875"/>
            <a:ext cx="11493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tx2"/>
                </a:solidFill>
              </a:rPr>
              <a:t> </a:t>
            </a:r>
            <a:r>
              <a:rPr lang="en-US" sz="2600"/>
              <a:t>X</a:t>
            </a:r>
            <a:r>
              <a:rPr lang="en-US" sz="2600" baseline="-25000"/>
              <a:t>1</a:t>
            </a:r>
            <a:r>
              <a:rPr lang="en-US" sz="2600"/>
              <a:t> – X</a:t>
            </a:r>
            <a:r>
              <a:rPr lang="en-US" sz="2600" baseline="-25000"/>
              <a:t>2</a:t>
            </a:r>
          </a:p>
        </p:txBody>
      </p:sp>
      <p:sp>
        <p:nvSpPr>
          <p:cNvPr id="21515" name="TextBox 13"/>
          <p:cNvSpPr txBox="1">
            <a:spLocks noChangeArrowheads="1"/>
          </p:cNvSpPr>
          <p:nvPr/>
        </p:nvSpPr>
        <p:spPr bwMode="auto">
          <a:xfrm>
            <a:off x="4710113" y="2649538"/>
            <a:ext cx="431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/>
              <a:t>s</a:t>
            </a:r>
            <a:r>
              <a:rPr lang="en-US" sz="2600" baseline="-25000"/>
              <a:t>p</a:t>
            </a:r>
          </a:p>
        </p:txBody>
      </p:sp>
      <p:sp>
        <p:nvSpPr>
          <p:cNvPr id="21516" name="TextBox 14"/>
          <p:cNvSpPr txBox="1">
            <a:spLocks noChangeArrowheads="1"/>
          </p:cNvSpPr>
          <p:nvPr/>
        </p:nvSpPr>
        <p:spPr bwMode="auto">
          <a:xfrm>
            <a:off x="3708400" y="2517775"/>
            <a:ext cx="612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/>
              <a:t>t  =</a:t>
            </a:r>
            <a:endParaRPr lang="en-US" sz="2600" baseline="-25000"/>
          </a:p>
        </p:txBody>
      </p:sp>
      <p:cxnSp>
        <p:nvCxnSpPr>
          <p:cNvPr id="28" name="Straight Connector 27"/>
          <p:cNvCxnSpPr/>
          <p:nvPr/>
        </p:nvCxnSpPr>
        <p:spPr>
          <a:xfrm>
            <a:off x="4465638" y="2808288"/>
            <a:ext cx="935037" cy="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465638" y="2405063"/>
            <a:ext cx="215900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0475" y="2405063"/>
            <a:ext cx="215900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"/>
          <p:cNvSpPr txBox="1">
            <a:spLocks/>
          </p:cNvSpPr>
          <p:nvPr/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425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37991978686_c55a2fe364_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628800"/>
            <a:ext cx="2914901" cy="1944216"/>
          </a:xfrm>
          <a:prstGeom prst="rect">
            <a:avLst/>
          </a:prstGeom>
        </p:spPr>
      </p:pic>
      <p:sp>
        <p:nvSpPr>
          <p:cNvPr id="23553" name="TextBox 17"/>
          <p:cNvSpPr txBox="1">
            <a:spLocks noChangeArrowheads="1"/>
          </p:cNvSpPr>
          <p:nvPr/>
        </p:nvSpPr>
        <p:spPr bwMode="auto">
          <a:xfrm>
            <a:off x="3219450" y="981075"/>
            <a:ext cx="29083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/>
              <a:t>How does it work?</a:t>
            </a:r>
          </a:p>
        </p:txBody>
      </p:sp>
      <p:sp>
        <p:nvSpPr>
          <p:cNvPr id="23554" name="TextBox 20"/>
          <p:cNvSpPr txBox="1">
            <a:spLocks noChangeArrowheads="1"/>
          </p:cNvSpPr>
          <p:nvPr/>
        </p:nvSpPr>
        <p:spPr bwMode="auto">
          <a:xfrm>
            <a:off x="2868613" y="201613"/>
            <a:ext cx="3805237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b="1"/>
              <a:t>2-sample t-test</a:t>
            </a:r>
          </a:p>
        </p:txBody>
      </p:sp>
      <p:pic>
        <p:nvPicPr>
          <p:cNvPr id="23555" name="Picture 17" descr="517372853_e959db10ca_b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28775"/>
            <a:ext cx="25923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Box 12"/>
          <p:cNvSpPr txBox="1">
            <a:spLocks noChangeArrowheads="1"/>
          </p:cNvSpPr>
          <p:nvPr/>
        </p:nvSpPr>
        <p:spPr bwMode="auto">
          <a:xfrm>
            <a:off x="4324350" y="2301875"/>
            <a:ext cx="11493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tx2"/>
                </a:solidFill>
              </a:rPr>
              <a:t> </a:t>
            </a:r>
            <a:r>
              <a:rPr lang="en-US" sz="2600"/>
              <a:t>X</a:t>
            </a:r>
            <a:r>
              <a:rPr lang="en-US" sz="2600" baseline="-25000"/>
              <a:t>1</a:t>
            </a:r>
            <a:r>
              <a:rPr lang="en-US" sz="2600"/>
              <a:t> – X</a:t>
            </a:r>
            <a:r>
              <a:rPr lang="en-US" sz="2600" baseline="-25000"/>
              <a:t>2</a:t>
            </a:r>
          </a:p>
        </p:txBody>
      </p:sp>
      <p:sp>
        <p:nvSpPr>
          <p:cNvPr id="23558" name="TextBox 13"/>
          <p:cNvSpPr txBox="1">
            <a:spLocks noChangeArrowheads="1"/>
          </p:cNvSpPr>
          <p:nvPr/>
        </p:nvSpPr>
        <p:spPr bwMode="auto">
          <a:xfrm>
            <a:off x="4710113" y="2649538"/>
            <a:ext cx="431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/>
              <a:t>s</a:t>
            </a:r>
            <a:r>
              <a:rPr lang="en-US" sz="2600" baseline="-25000"/>
              <a:t>p</a:t>
            </a:r>
          </a:p>
        </p:txBody>
      </p:sp>
      <p:sp>
        <p:nvSpPr>
          <p:cNvPr id="23559" name="TextBox 14"/>
          <p:cNvSpPr txBox="1">
            <a:spLocks noChangeArrowheads="1"/>
          </p:cNvSpPr>
          <p:nvPr/>
        </p:nvSpPr>
        <p:spPr bwMode="auto">
          <a:xfrm>
            <a:off x="3708400" y="2517775"/>
            <a:ext cx="6127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600"/>
              <a:t>t  =</a:t>
            </a:r>
            <a:endParaRPr lang="en-US" sz="2600" baseline="-25000"/>
          </a:p>
        </p:txBody>
      </p:sp>
      <p:cxnSp>
        <p:nvCxnSpPr>
          <p:cNvPr id="26" name="Straight Connector 25"/>
          <p:cNvCxnSpPr/>
          <p:nvPr/>
        </p:nvCxnSpPr>
        <p:spPr>
          <a:xfrm>
            <a:off x="4465638" y="2808288"/>
            <a:ext cx="935037" cy="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65638" y="2405063"/>
            <a:ext cx="215900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070475" y="2405063"/>
            <a:ext cx="215900" cy="0"/>
          </a:xfrm>
          <a:prstGeom prst="line">
            <a:avLst/>
          </a:prstGeom>
          <a:ln w="222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5651500" y="2708275"/>
            <a:ext cx="649288" cy="936625"/>
          </a:xfrm>
          <a:prstGeom prst="straightConnector1">
            <a:avLst/>
          </a:prstGeom>
          <a:ln w="41275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64" name="TextBox 22"/>
          <p:cNvSpPr txBox="1">
            <a:spLocks noChangeArrowheads="1"/>
          </p:cNvSpPr>
          <p:nvPr/>
        </p:nvSpPr>
        <p:spPr bwMode="auto">
          <a:xfrm>
            <a:off x="5883275" y="3689350"/>
            <a:ext cx="26098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/>
              <a:t>Difference between </a:t>
            </a:r>
          </a:p>
          <a:p>
            <a:pPr eaLnBrk="1" hangingPunct="1"/>
            <a:r>
              <a:rPr lang="en-US" sz="2200"/>
              <a:t>the means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3059113" y="3068638"/>
            <a:ext cx="1728787" cy="865187"/>
          </a:xfrm>
          <a:prstGeom prst="straightConnector1">
            <a:avLst/>
          </a:prstGeom>
          <a:ln w="41275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567" name="TextBox 28"/>
          <p:cNvSpPr txBox="1">
            <a:spLocks noChangeArrowheads="1"/>
          </p:cNvSpPr>
          <p:nvPr/>
        </p:nvSpPr>
        <p:spPr bwMode="auto">
          <a:xfrm>
            <a:off x="179388" y="4508500"/>
            <a:ext cx="8856662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solidFill>
                  <a:schemeClr val="tx2"/>
                </a:solidFill>
              </a:rPr>
              <a:t>t-value essentially estimates the difference between two means, corrected for uncertainty in this difference</a:t>
            </a:r>
          </a:p>
          <a:p>
            <a:pPr eaLnBrk="1" hangingPunct="1"/>
            <a:r>
              <a:rPr lang="en-US" sz="2400">
                <a:solidFill>
                  <a:srgbClr val="660066"/>
                </a:solidFill>
              </a:rPr>
              <a:t>Bigger t:  bigger difference in means, or less uncertainty</a:t>
            </a: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1476375" y="3545312"/>
            <a:ext cx="317498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/>
              <a:t>Measure of </a:t>
            </a:r>
          </a:p>
          <a:p>
            <a:pPr eaLnBrk="1" hangingPunct="1"/>
            <a:r>
              <a:rPr lang="en-US" sz="2200" dirty="0"/>
              <a:t>uncertainty in </a:t>
            </a:r>
            <a:r>
              <a:rPr lang="en-US" sz="2200" dirty="0" smtClean="0"/>
              <a:t>difference </a:t>
            </a:r>
          </a:p>
          <a:p>
            <a:pPr eaLnBrk="1" hangingPunct="1"/>
            <a:r>
              <a:rPr lang="en-US" sz="2200" dirty="0" smtClean="0"/>
              <a:t>between means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2348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523456" y="739725"/>
            <a:ext cx="8097088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342900" indent="-342900">
              <a:defRPr/>
            </a:pPr>
            <a:r>
              <a:rPr lang="en-GB" sz="3600" dirty="0" smtClean="0">
                <a:latin typeface="Arial"/>
              </a:rPr>
              <a:t>       Assumptions </a:t>
            </a:r>
            <a:r>
              <a:rPr lang="en-GB" sz="3600" dirty="0">
                <a:latin typeface="Arial"/>
              </a:rPr>
              <a:t>of </a:t>
            </a:r>
            <a:r>
              <a:rPr lang="en-CA" sz="3600" dirty="0" smtClean="0">
                <a:latin typeface="Arial"/>
              </a:rPr>
              <a:t>2-sample t-test</a:t>
            </a:r>
            <a:endParaRPr lang="en-GB" sz="2400" dirty="0">
              <a:latin typeface="Arial"/>
            </a:endParaRPr>
          </a:p>
          <a:p>
            <a:pPr marL="342900" indent="-342900">
              <a:defRPr/>
            </a:pPr>
            <a:endParaRPr lang="en-US" sz="24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Random sampling</a:t>
            </a:r>
          </a:p>
          <a:p>
            <a:pPr marL="342900" indent="-342900">
              <a:buFontTx/>
              <a:buAutoNum type="arabicPeriod"/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Independence</a:t>
            </a:r>
          </a:p>
          <a:p>
            <a:pPr marL="342900" indent="-342900">
              <a:buFontTx/>
              <a:buAutoNum type="arabicPeriod"/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Homogeneity of </a:t>
            </a:r>
            <a:r>
              <a:rPr lang="en-GB" sz="3200" dirty="0" smtClean="0">
                <a:latin typeface="Arial"/>
              </a:rPr>
              <a:t>variances (no outliers)</a:t>
            </a:r>
            <a:endParaRPr lang="en-GB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endParaRPr lang="en-US" sz="3200" dirty="0">
              <a:latin typeface="Arial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GB" sz="3200" dirty="0">
                <a:latin typeface="Arial"/>
              </a:rPr>
              <a:t>  </a:t>
            </a:r>
            <a:r>
              <a:rPr lang="en-GB" sz="3200" dirty="0" smtClean="0">
                <a:latin typeface="Arial"/>
              </a:rPr>
              <a:t>Normality within </a:t>
            </a:r>
            <a:r>
              <a:rPr lang="en-GB" sz="3200" dirty="0">
                <a:latin typeface="Arial"/>
              </a:rPr>
              <a:t>each group (no outliers)</a:t>
            </a:r>
            <a:endParaRPr lang="en-US" sz="3200" dirty="0">
              <a:latin typeface="Arial"/>
            </a:endParaRPr>
          </a:p>
          <a:p>
            <a:pPr marL="342900" indent="-342900" eaLnBrk="0" hangingPunct="0">
              <a:defRPr/>
            </a:pPr>
            <a:endParaRPr lang="en-US" sz="3200" dirty="0" smtClean="0">
              <a:latin typeface="Arial"/>
            </a:endParaRPr>
          </a:p>
          <a:p>
            <a:pPr marL="342900" indent="-342900" eaLnBrk="0" hangingPunct="0">
              <a:defRPr/>
            </a:pPr>
            <a:r>
              <a:rPr lang="en-US" sz="3200" dirty="0" smtClean="0">
                <a:solidFill>
                  <a:srgbClr val="FF0000"/>
                </a:solidFill>
                <a:latin typeface="Arial"/>
              </a:rPr>
              <a:t>Plot your data!</a:t>
            </a:r>
            <a:endParaRPr lang="en-US" sz="3200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08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32440" y="6121102"/>
            <a:ext cx="467072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0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09-13 at 4.31.1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8" y="1561655"/>
            <a:ext cx="2877716" cy="3307505"/>
          </a:xfrm>
          <a:prstGeom prst="rect">
            <a:avLst/>
          </a:prstGeom>
        </p:spPr>
      </p:pic>
      <p:pic>
        <p:nvPicPr>
          <p:cNvPr id="6" name="Picture 5" descr="Screen Shot 2018-09-13 at 4.34.1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65" y="3501008"/>
            <a:ext cx="7718415" cy="30312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7504" y="781180"/>
            <a:ext cx="198284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latin typeface="Arial"/>
              </a:rPr>
              <a:t>Set up data: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84304" y="200834"/>
            <a:ext cx="4175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Arial"/>
              </a:rPr>
              <a:t>An example in R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316416" y="6165304"/>
            <a:ext cx="683096" cy="43204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645F3D-FC97-4640-8AB1-5632A3421960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97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5.0"/>
  <p:tag name="PERSONS" val="&lt;?xml version=&quot;1.0&quot; encoding=&quot;utf-8&quot;?&gt;&lt;ArrayOfPerson xmlns:xsi=&quot;http://www.w3.org/2001/XMLSchema-instance&quot; xmlns:xsd=&quot;http://www.w3.org/2001/XMLSchema&quot; /&gt;"/>
  <p:tag name="PRESGUID" val="5b4776d8-8aa5-4a2d-85e0-809da00e3a35"/>
  <p:tag name="EDITION" val="Meetoo"/>
</p:tagLst>
</file>

<file path=ppt/theme/theme1.xml><?xml version="1.0" encoding="utf-8"?>
<a:theme xmlns:a="http://schemas.openxmlformats.org/drawingml/2006/main" name="CCBS_powerpoin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CCBS_powerpoint_template</Template>
  <TotalTime>10835</TotalTime>
  <Words>400</Words>
  <Application>Microsoft Office PowerPoint</Application>
  <PresentationFormat>On-screen Show (4:3)</PresentationFormat>
  <Paragraphs>94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Calibri</vt:lpstr>
      <vt:lpstr>Wingdings</vt:lpstr>
      <vt:lpstr>CCBS_powerpoint_template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Bannach-Brown</dc:creator>
  <cp:lastModifiedBy>Sarah Martin</cp:lastModifiedBy>
  <cp:revision>506</cp:revision>
  <dcterms:created xsi:type="dcterms:W3CDTF">2015-01-22T14:02:56Z</dcterms:created>
  <dcterms:modified xsi:type="dcterms:W3CDTF">2022-10-05T11:12:04Z</dcterms:modified>
</cp:coreProperties>
</file>