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14" r:id="rId2"/>
    <p:sldId id="512" r:id="rId3"/>
    <p:sldId id="362" r:id="rId4"/>
    <p:sldId id="365" r:id="rId5"/>
    <p:sldId id="453" r:id="rId6"/>
    <p:sldId id="454" r:id="rId7"/>
    <p:sldId id="455" r:id="rId8"/>
    <p:sldId id="508" r:id="rId9"/>
    <p:sldId id="456" r:id="rId10"/>
    <p:sldId id="518" r:id="rId11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CDD7"/>
    <a:srgbClr val="224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90789" autoAdjust="0"/>
  </p:normalViewPr>
  <p:slideViewPr>
    <p:cSldViewPr>
      <p:cViewPr varScale="1">
        <p:scale>
          <a:sx n="99" d="100"/>
          <a:sy n="99" d="100"/>
        </p:scale>
        <p:origin x="53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6" d="100"/>
        <a:sy n="46" d="100"/>
      </p:scale>
      <p:origin x="0" y="45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758AF-2396-1B4A-B650-2755ADCDC763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114E2-6EE3-704C-9387-1488A9EC2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08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4C893-99A0-4146-9538-ED41B57DACCD}" type="datetimeFigureOut">
              <a:rPr lang="en-GB" smtClean="0"/>
              <a:t>05/10/2022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CDCC1-9706-48B9-B78C-53165670BB1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1469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57E6F-61F3-954C-8B72-D8C0473838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70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8681F38-944A-8F4B-90FA-89C8ACD230F0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Yes, calculates </a:t>
            </a:r>
            <a:r>
              <a:rPr lang="en-US" dirty="0" err="1" smtClean="0"/>
              <a:t>s_p</a:t>
            </a:r>
            <a:r>
              <a:rPr lang="en-US" dirty="0" smtClean="0"/>
              <a:t> differently</a:t>
            </a:r>
            <a:r>
              <a:rPr lang="en-US" baseline="0" dirty="0" smtClean="0"/>
              <a:t> and uses different </a:t>
            </a:r>
            <a:r>
              <a:rPr lang="en-US" baseline="0" dirty="0" err="1" smtClean="0"/>
              <a:t>df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57E6F-61F3-954C-8B72-D8C0473838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70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377BBF2-A21D-224E-8101-4E61028C64C9}" type="slidenum">
              <a:rPr lang="en-GB" sz="1200"/>
              <a:pPr eaLnBrk="1" hangingPunct="1"/>
              <a:t>4</a:t>
            </a:fld>
            <a:endParaRPr lang="en-GB" sz="120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baseline="0">
                <a:solidFill>
                  <a:srgbClr val="224E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Title in Arial blue bold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224E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in Arial blue regular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971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 baseline="0">
                <a:solidFill>
                  <a:srgbClr val="224E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0249" y="1600201"/>
            <a:ext cx="8229600" cy="4421088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637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224E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4038600" cy="4421088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1"/>
            <a:ext cx="4038600" cy="4421088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643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224E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774405"/>
          </a:xfrm>
        </p:spPr>
        <p:txBody>
          <a:bodyPr/>
          <a:lstStyle>
            <a:lvl1pPr>
              <a:defRPr sz="2400" i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224E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7744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233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801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37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5DB84-0CB5-1046-8B67-1BA3CF21EE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38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49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684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224E7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s://www.flickr.com/photos/87797110@N00/517372853" TargetMode="External"/><Relationship Id="rId7" Type="http://schemas.openxmlformats.org/officeDocument/2006/relationships/hyperlink" Target="https://www.flickr.com/photos/30478819@N08/3799197868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11" Type="http://schemas.openxmlformats.org/officeDocument/2006/relationships/image" Target="../media/image6.jpeg"/><Relationship Id="rId5" Type="http://schemas.openxmlformats.org/officeDocument/2006/relationships/image" Target="../media/image1.jpeg"/><Relationship Id="rId10" Type="http://schemas.openxmlformats.org/officeDocument/2006/relationships/image" Target="../media/image5.jpeg"/><Relationship Id="rId4" Type="http://schemas.openxmlformats.org/officeDocument/2006/relationships/hyperlink" Target="https://creativecommons.org/licenses/by/2.0/?ref=ccsearch&amp;atype=rich" TargetMode="External"/><Relationship Id="rId9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1926872" y="632882"/>
            <a:ext cx="52902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/>
              </a:rPr>
              <a:t>Welch’s 2-sample t-test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14225" y="2210088"/>
            <a:ext cx="623770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  <a:ea typeface="Wingdings"/>
                <a:cs typeface="Wingdings"/>
                <a:sym typeface="Wingdings"/>
              </a:rPr>
              <a:t>1)</a:t>
            </a:r>
            <a:r>
              <a:rPr lang="en-US" sz="2800" dirty="0" smtClean="0">
                <a:latin typeface="Arial"/>
              </a:rPr>
              <a:t> What can it do?</a:t>
            </a:r>
          </a:p>
          <a:p>
            <a:endParaRPr lang="en-US" sz="2800" dirty="0">
              <a:latin typeface="Arial"/>
            </a:endParaRPr>
          </a:p>
          <a:p>
            <a:r>
              <a:rPr lang="en-US" sz="2800" dirty="0" smtClean="0">
                <a:latin typeface="Arial"/>
                <a:ea typeface="Wingdings"/>
                <a:cs typeface="Wingdings"/>
                <a:sym typeface="Wingdings"/>
              </a:rPr>
              <a:t>2)</a:t>
            </a:r>
            <a:r>
              <a:rPr lang="en-US" sz="2800" dirty="0" smtClean="0">
                <a:latin typeface="Arial"/>
              </a:rPr>
              <a:t> How </a:t>
            </a:r>
            <a:r>
              <a:rPr lang="en-US" sz="2800" smtClean="0">
                <a:latin typeface="Arial"/>
              </a:rPr>
              <a:t>does it </a:t>
            </a:r>
            <a:r>
              <a:rPr lang="en-US" sz="2800" dirty="0" smtClean="0">
                <a:latin typeface="Arial"/>
              </a:rPr>
              <a:t>work?</a:t>
            </a:r>
          </a:p>
          <a:p>
            <a:endParaRPr lang="en-US" sz="2800" dirty="0">
              <a:latin typeface="Arial"/>
            </a:endParaRPr>
          </a:p>
          <a:p>
            <a:r>
              <a:rPr lang="en-US" sz="2800" dirty="0" smtClean="0">
                <a:latin typeface="Arial"/>
                <a:ea typeface="Wingdings"/>
                <a:cs typeface="Wingdings"/>
                <a:sym typeface="Wingdings"/>
              </a:rPr>
              <a:t>3)</a:t>
            </a:r>
            <a:r>
              <a:rPr lang="en-US" sz="2800" dirty="0" smtClean="0">
                <a:latin typeface="Arial"/>
              </a:rPr>
              <a:t> How to perform Welch’s t-test in R?</a:t>
            </a:r>
            <a:endParaRPr lang="en-US" sz="2800" dirty="0">
              <a:latin typeface="Arial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8532440" y="6121102"/>
            <a:ext cx="467072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C645F3D-FC97-4640-8AB1-5632A3421960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21565" y="5013176"/>
            <a:ext cx="79008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/>
              </a:rPr>
              <a:t>Note:  this video is intended to follow the video regarding</a:t>
            </a:r>
          </a:p>
          <a:p>
            <a:r>
              <a:rPr lang="en-US" sz="2400" dirty="0" smtClean="0">
                <a:latin typeface="Arial"/>
              </a:rPr>
              <a:t>a (standard) 2-sample t-test</a:t>
            </a:r>
          </a:p>
        </p:txBody>
      </p:sp>
    </p:spTree>
    <p:extLst>
      <p:ext uri="{BB962C8B-B14F-4D97-AF65-F5344CB8AC3E}">
        <p14:creationId xmlns:p14="http://schemas.microsoft.com/office/powerpoint/2010/main" val="259976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126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7"/>
          <p:cNvSpPr txBox="1">
            <a:spLocks noChangeArrowheads="1"/>
          </p:cNvSpPr>
          <p:nvPr/>
        </p:nvSpPr>
        <p:spPr bwMode="auto">
          <a:xfrm>
            <a:off x="4260057" y="3076575"/>
            <a:ext cx="623887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 dirty="0"/>
              <a:t>vs.</a:t>
            </a:r>
          </a:p>
          <a:p>
            <a:pPr eaLnBrk="1" hangingPunct="1"/>
            <a:endParaRPr lang="en-US" sz="2600" dirty="0"/>
          </a:p>
        </p:txBody>
      </p:sp>
      <p:sp>
        <p:nvSpPr>
          <p:cNvPr id="17411" name="Rectangle 10"/>
          <p:cNvSpPr>
            <a:spLocks noChangeArrowheads="1"/>
          </p:cNvSpPr>
          <p:nvPr/>
        </p:nvSpPr>
        <p:spPr bwMode="auto">
          <a:xfrm>
            <a:off x="0" y="6608763"/>
            <a:ext cx="21955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000"/>
              <a:t>“</a:t>
            </a:r>
            <a:r>
              <a:rPr lang="en-GB" altLang="ja-JP" sz="1000">
                <a:hlinkClick r:id="rId3"/>
              </a:rPr>
              <a:t>Apple</a:t>
            </a:r>
            <a:r>
              <a:rPr lang="en-GB" sz="1000"/>
              <a:t>”</a:t>
            </a:r>
            <a:r>
              <a:rPr lang="en-GB" altLang="ja-JP" sz="1000"/>
              <a:t> by idpams </a:t>
            </a:r>
            <a:r>
              <a:rPr lang="en-GB" altLang="ja-JP" sz="1000">
                <a:hlinkClick r:id="rId4"/>
              </a:rPr>
              <a:t>CC BY 2.0</a:t>
            </a:r>
            <a:r>
              <a:rPr lang="en-GB" altLang="ja-JP" sz="1000"/>
              <a:t> </a:t>
            </a:r>
            <a:endParaRPr lang="en-GB" sz="1000"/>
          </a:p>
        </p:txBody>
      </p:sp>
      <p:pic>
        <p:nvPicPr>
          <p:cNvPr id="17412" name="Picture 3" descr="517372853_e959db10ca_b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435" y="2060848"/>
            <a:ext cx="1536336" cy="1152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4" descr="517372853_e959db10ca_b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573661"/>
            <a:ext cx="3362601" cy="2519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TextBox 4"/>
          <p:cNvSpPr txBox="1">
            <a:spLocks noChangeArrowheads="1"/>
          </p:cNvSpPr>
          <p:nvPr/>
        </p:nvSpPr>
        <p:spPr bwMode="auto">
          <a:xfrm>
            <a:off x="6876256" y="6623050"/>
            <a:ext cx="225654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1000" dirty="0" smtClean="0">
                <a:hlinkClick r:id="rId7"/>
              </a:rPr>
              <a:t>“Orange”</a:t>
            </a:r>
            <a:r>
              <a:rPr lang="en-US" altLang="ja-JP" sz="1000" dirty="0" smtClean="0"/>
              <a:t> by </a:t>
            </a:r>
            <a:r>
              <a:rPr lang="en-US" altLang="ja-JP" sz="1000" dirty="0" err="1" smtClean="0"/>
              <a:t>wuestenigel</a:t>
            </a:r>
            <a:r>
              <a:rPr lang="en-US" altLang="ja-JP" sz="1000" dirty="0" smtClean="0"/>
              <a:t>  </a:t>
            </a:r>
            <a:r>
              <a:rPr lang="en-US" altLang="ja-JP" sz="1000" dirty="0" smtClean="0">
                <a:hlinkClick r:id="rId4"/>
              </a:rPr>
              <a:t>CC </a:t>
            </a:r>
            <a:r>
              <a:rPr lang="en-US" altLang="ja-JP" sz="1000" dirty="0">
                <a:hlinkClick r:id="rId4"/>
              </a:rPr>
              <a:t>BY 2.0</a:t>
            </a:r>
            <a:endParaRPr lang="en-US" sz="1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32440" y="6121102"/>
            <a:ext cx="467072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645F3D-FC97-4640-8AB1-5632A3421960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643229" y="200834"/>
            <a:ext cx="58575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Welch’s 2-sample t-test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5961" y="980728"/>
            <a:ext cx="8852078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Does the average mass of an apple differ significantly from </a:t>
            </a:r>
          </a:p>
          <a:p>
            <a:r>
              <a:rPr lang="en-US" sz="2600" dirty="0" smtClean="0">
                <a:latin typeface="Arial"/>
              </a:rPr>
              <a:t>the average mass of an orange?</a:t>
            </a:r>
          </a:p>
          <a:p>
            <a:endParaRPr lang="en-US" sz="2600" dirty="0">
              <a:latin typeface="Arial"/>
            </a:endParaRPr>
          </a:p>
        </p:txBody>
      </p:sp>
      <p:pic>
        <p:nvPicPr>
          <p:cNvPr id="17413" name="Picture 13" descr="517372853_e959db10ca_b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348880"/>
            <a:ext cx="2208212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 descr="37991978686_c55a2fe364_b.jp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199" y="1700808"/>
            <a:ext cx="2267145" cy="1512168"/>
          </a:xfrm>
          <a:prstGeom prst="rect">
            <a:avLst/>
          </a:prstGeom>
        </p:spPr>
      </p:pic>
      <p:pic>
        <p:nvPicPr>
          <p:cNvPr id="18" name="Picture 17" descr="37991978686_c55a2fe364_b.jp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7" y="3501008"/>
            <a:ext cx="2880320" cy="1921151"/>
          </a:xfrm>
          <a:prstGeom prst="rect">
            <a:avLst/>
          </a:prstGeom>
        </p:spPr>
      </p:pic>
      <p:pic>
        <p:nvPicPr>
          <p:cNvPr id="19" name="Picture 18" descr="37991978686_c55a2fe364_b.jp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399" y="2996952"/>
            <a:ext cx="2375105" cy="158417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744604" y="5517232"/>
            <a:ext cx="407586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Arial"/>
              </a:rPr>
              <a:t>Allows unequal variance</a:t>
            </a:r>
          </a:p>
        </p:txBody>
      </p:sp>
    </p:spTree>
    <p:extLst>
      <p:ext uri="{BB962C8B-B14F-4D97-AF65-F5344CB8AC3E}">
        <p14:creationId xmlns:p14="http://schemas.microsoft.com/office/powerpoint/2010/main" val="186082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117641" y="980728"/>
            <a:ext cx="290871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How does it work?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5820" y="2564904"/>
            <a:ext cx="114830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dirty="0" smtClean="0"/>
              <a:t>X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 – X</a:t>
            </a:r>
            <a:r>
              <a:rPr lang="en-US" sz="2600" baseline="-25000" dirty="0" smtClean="0"/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60444" y="2913331"/>
            <a:ext cx="4318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/>
              <a:t>s</a:t>
            </a:r>
            <a:r>
              <a:rPr lang="en-US" sz="2600" baseline="-25000" dirty="0" err="1" smtClean="0"/>
              <a:t>p</a:t>
            </a:r>
            <a:endParaRPr lang="en-US" sz="2600" baseline="-250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3958831" y="2780928"/>
            <a:ext cx="61316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t  =</a:t>
            </a:r>
            <a:endParaRPr lang="en-US" sz="2600" baseline="-25000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716016" y="3071946"/>
            <a:ext cx="936104" cy="0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16016" y="2669096"/>
            <a:ext cx="216024" cy="0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21276" y="2669096"/>
            <a:ext cx="216024" cy="0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884028" y="3688576"/>
            <a:ext cx="305149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Difference between </a:t>
            </a:r>
          </a:p>
          <a:p>
            <a:r>
              <a:rPr lang="en-US" sz="2600" dirty="0" smtClean="0">
                <a:latin typeface="Arial"/>
              </a:rPr>
              <a:t>the means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63241" y="3861048"/>
            <a:ext cx="30572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Arial"/>
              </a:rPr>
              <a:t>Measure of uncertainty 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3131840" y="3345380"/>
            <a:ext cx="1800200" cy="515668"/>
          </a:xfrm>
          <a:prstGeom prst="straightConnector1">
            <a:avLst/>
          </a:prstGeom>
          <a:ln w="4127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0163" y="5301208"/>
            <a:ext cx="876367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Arial"/>
              </a:rPr>
              <a:t>Adjusts degrees of freedom</a:t>
            </a:r>
            <a:r>
              <a:rPr lang="en-US" sz="2600" dirty="0" smtClean="0">
                <a:latin typeface="Arial"/>
              </a:rPr>
              <a:t> (</a:t>
            </a:r>
            <a:r>
              <a:rPr lang="en-US" sz="2600" dirty="0" err="1" smtClean="0">
                <a:latin typeface="Arial"/>
              </a:rPr>
              <a:t>d.f.</a:t>
            </a:r>
            <a:r>
              <a:rPr lang="en-US" sz="2600" dirty="0" smtClean="0">
                <a:latin typeface="Arial"/>
              </a:rPr>
              <a:t>); </a:t>
            </a:r>
            <a:r>
              <a:rPr lang="en-US" sz="2600" dirty="0" err="1" smtClean="0">
                <a:latin typeface="Arial"/>
              </a:rPr>
              <a:t>d.f.</a:t>
            </a:r>
            <a:r>
              <a:rPr lang="en-US" sz="2600" dirty="0" smtClean="0">
                <a:latin typeface="Arial"/>
              </a:rPr>
              <a:t>, may be a fraction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43229" y="200834"/>
            <a:ext cx="58575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Welch’s 2-sample t-test</a:t>
            </a:r>
          </a:p>
        </p:txBody>
      </p:sp>
      <p:pic>
        <p:nvPicPr>
          <p:cNvPr id="21" name="Picture 13" descr="517372853_e959db10ca_b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2496876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37991978686_c55a2fe364_b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628800"/>
            <a:ext cx="2806942" cy="1872208"/>
          </a:xfrm>
          <a:prstGeom prst="rect">
            <a:avLst/>
          </a:prstGeom>
        </p:spPr>
      </p:pic>
      <p:cxnSp>
        <p:nvCxnSpPr>
          <p:cNvPr id="20" name="Straight Arrow Connector 19"/>
          <p:cNvCxnSpPr/>
          <p:nvPr/>
        </p:nvCxnSpPr>
        <p:spPr>
          <a:xfrm flipH="1" flipV="1">
            <a:off x="5796136" y="2841323"/>
            <a:ext cx="936104" cy="875709"/>
          </a:xfrm>
          <a:prstGeom prst="straightConnector1">
            <a:avLst/>
          </a:prstGeom>
          <a:ln w="4127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2"/>
          <p:cNvSpPr txBox="1">
            <a:spLocks/>
          </p:cNvSpPr>
          <p:nvPr/>
        </p:nvSpPr>
        <p:spPr>
          <a:xfrm>
            <a:off x="6553200" y="6245225"/>
            <a:ext cx="2123256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29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440100" y="739725"/>
            <a:ext cx="8263801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342900" indent="-342900">
              <a:defRPr/>
            </a:pPr>
            <a:r>
              <a:rPr lang="en-GB" sz="3600" dirty="0">
                <a:latin typeface="Arial"/>
              </a:rPr>
              <a:t>Assumptions of </a:t>
            </a:r>
            <a:r>
              <a:rPr lang="en-GB" sz="3600" dirty="0" smtClean="0">
                <a:latin typeface="Arial"/>
              </a:rPr>
              <a:t>Welch’s </a:t>
            </a:r>
            <a:r>
              <a:rPr lang="en-CA" sz="3600" dirty="0" smtClean="0">
                <a:latin typeface="Arial"/>
              </a:rPr>
              <a:t>2-sample t-test</a:t>
            </a:r>
            <a:endParaRPr lang="en-GB" sz="2400" dirty="0">
              <a:latin typeface="Arial"/>
            </a:endParaRPr>
          </a:p>
          <a:p>
            <a:pPr marL="342900" indent="-342900">
              <a:defRPr/>
            </a:pPr>
            <a:endParaRPr lang="en-US" sz="2400" dirty="0">
              <a:latin typeface="Arial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GB" sz="3200" dirty="0">
                <a:latin typeface="Arial"/>
              </a:rPr>
              <a:t>  Random sampling</a:t>
            </a:r>
          </a:p>
          <a:p>
            <a:pPr marL="342900" indent="-342900">
              <a:buFontTx/>
              <a:buAutoNum type="arabicPeriod"/>
              <a:defRPr/>
            </a:pPr>
            <a:endParaRPr lang="en-US" sz="3200" dirty="0">
              <a:latin typeface="Arial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GB" sz="3200" dirty="0">
                <a:latin typeface="Arial"/>
              </a:rPr>
              <a:t>  Independence</a:t>
            </a:r>
          </a:p>
          <a:p>
            <a:pPr marL="342900" indent="-342900">
              <a:buFontTx/>
              <a:buAutoNum type="arabicPeriod"/>
              <a:defRPr/>
            </a:pPr>
            <a:endParaRPr lang="en-US" sz="3200" dirty="0">
              <a:latin typeface="Arial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GB" sz="3200" dirty="0">
                <a:latin typeface="Arial"/>
              </a:rPr>
              <a:t>  Homogeneity of </a:t>
            </a:r>
            <a:r>
              <a:rPr lang="en-GB" sz="3200" dirty="0" smtClean="0">
                <a:latin typeface="Arial"/>
              </a:rPr>
              <a:t>variances (no outliers)</a:t>
            </a:r>
            <a:endParaRPr lang="en-GB" sz="3200" dirty="0">
              <a:latin typeface="Arial"/>
            </a:endParaRPr>
          </a:p>
          <a:p>
            <a:pPr marL="342900" indent="-342900">
              <a:buFontTx/>
              <a:buAutoNum type="arabicPeriod"/>
              <a:defRPr/>
            </a:pPr>
            <a:endParaRPr lang="en-US" sz="3200" dirty="0">
              <a:latin typeface="Arial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GB" sz="3200" dirty="0">
                <a:latin typeface="Arial"/>
              </a:rPr>
              <a:t>  </a:t>
            </a:r>
            <a:r>
              <a:rPr lang="en-GB" sz="3200" dirty="0" smtClean="0">
                <a:latin typeface="Arial"/>
              </a:rPr>
              <a:t>Normality within </a:t>
            </a:r>
            <a:r>
              <a:rPr lang="en-GB" sz="3200" dirty="0">
                <a:latin typeface="Arial"/>
              </a:rPr>
              <a:t>each group (no outliers)</a:t>
            </a:r>
            <a:endParaRPr lang="en-US" sz="3200" dirty="0">
              <a:latin typeface="Arial"/>
            </a:endParaRPr>
          </a:p>
          <a:p>
            <a:pPr marL="342900" indent="-342900" eaLnBrk="0" hangingPunct="0">
              <a:defRPr/>
            </a:pPr>
            <a:endParaRPr lang="en-US" sz="3200" dirty="0" smtClean="0">
              <a:latin typeface="Arial"/>
            </a:endParaRPr>
          </a:p>
          <a:p>
            <a:pPr marL="342900" indent="-342900" eaLnBrk="0" hangingPunct="0">
              <a:defRPr/>
            </a:pPr>
            <a:r>
              <a:rPr lang="en-US" sz="3200" dirty="0" smtClean="0">
                <a:solidFill>
                  <a:srgbClr val="FF0000"/>
                </a:solidFill>
                <a:latin typeface="Arial"/>
              </a:rPr>
              <a:t>Plot your data!</a:t>
            </a:r>
            <a:endParaRPr lang="en-US" sz="3200" dirty="0">
              <a:solidFill>
                <a:srgbClr val="FF0000"/>
              </a:solidFill>
              <a:latin typeface="Arial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914190" y="3975866"/>
            <a:ext cx="7344816" cy="0"/>
          </a:xfrm>
          <a:prstGeom prst="lin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72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69150" y="200834"/>
            <a:ext cx="4175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An example in 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781180"/>
            <a:ext cx="198284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Set up data:</a:t>
            </a:r>
          </a:p>
        </p:txBody>
      </p:sp>
      <p:pic>
        <p:nvPicPr>
          <p:cNvPr id="5" name="Picture 4" descr="Screen Shot 2018-09-13 at 4.31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08" y="1561655"/>
            <a:ext cx="2877716" cy="330750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574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8-09-13 at 4.31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08" y="1561655"/>
            <a:ext cx="2877716" cy="3307505"/>
          </a:xfrm>
          <a:prstGeom prst="rect">
            <a:avLst/>
          </a:prstGeom>
        </p:spPr>
      </p:pic>
      <p:pic>
        <p:nvPicPr>
          <p:cNvPr id="2" name="Picture 1" descr="Screen Shot 2018-09-13 at 4.49.0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250" y="3420947"/>
            <a:ext cx="7895246" cy="32484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69150" y="200834"/>
            <a:ext cx="4175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An example in 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504" y="781180"/>
            <a:ext cx="198284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Set up data: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564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8-09-13 at 4.31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08" y="1561655"/>
            <a:ext cx="2877716" cy="330750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87824" y="1120095"/>
            <a:ext cx="6182890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What is the average size of apples?  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Oranges?</a:t>
            </a:r>
          </a:p>
          <a:p>
            <a:endParaRPr lang="en-US" sz="2600" dirty="0">
              <a:solidFill>
                <a:srgbClr val="FF0000"/>
              </a:solidFill>
              <a:latin typeface="Arial"/>
            </a:endParaRP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What is the estimated difference in mass 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between apples and oranges?</a:t>
            </a:r>
          </a:p>
        </p:txBody>
      </p:sp>
      <p:pic>
        <p:nvPicPr>
          <p:cNvPr id="8" name="Picture 7" descr="Screen Shot 2018-09-13 at 4.49.0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250" y="3420947"/>
            <a:ext cx="7895246" cy="324841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69150" y="200834"/>
            <a:ext cx="4175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An example in 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7504" y="781180"/>
            <a:ext cx="198284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Set up data: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09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8-09-13 at 4.31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08" y="1561655"/>
            <a:ext cx="2877716" cy="330750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67944" y="1700808"/>
            <a:ext cx="3942105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Do our data suggest that 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apples and oranges differ 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in size, on average?</a:t>
            </a:r>
          </a:p>
        </p:txBody>
      </p:sp>
      <p:pic>
        <p:nvPicPr>
          <p:cNvPr id="8" name="Picture 7" descr="Screen Shot 2018-09-13 at 4.49.0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250" y="3420947"/>
            <a:ext cx="7895246" cy="324841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69150" y="200834"/>
            <a:ext cx="4175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An example in 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7504" y="781180"/>
            <a:ext cx="198284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Set up data: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210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8-09-13 at 4.31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08" y="1561655"/>
            <a:ext cx="2877716" cy="3307505"/>
          </a:xfrm>
          <a:prstGeom prst="rect">
            <a:avLst/>
          </a:prstGeom>
        </p:spPr>
      </p:pic>
      <p:pic>
        <p:nvPicPr>
          <p:cNvPr id="8" name="Picture 7" descr="Screen Shot 2018-09-13 at 4.49.0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250" y="3420947"/>
            <a:ext cx="7895246" cy="324841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80320" y="1048087"/>
            <a:ext cx="62281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/>
              </a:rPr>
              <a:t>“Our samples indicates that apples (mean 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Arial"/>
              </a:rPr>
              <a:t>mass +/- SE:  11.9g +/- 0.3) and oranges 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Arial"/>
              </a:rPr>
              <a:t>(15.1 +/- 0.7) differ in mass by (95% CI) 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Arial"/>
              </a:rPr>
              <a:t>1.26 – 5.02 g, which differs significantly 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Arial"/>
              </a:rPr>
              <a:t>from zero (Welch’s t-test; t = 4.24, </a:t>
            </a:r>
            <a:r>
              <a:rPr lang="en-US" sz="2400" dirty="0" err="1" smtClean="0">
                <a:solidFill>
                  <a:srgbClr val="FF0000"/>
                </a:solidFill>
                <a:latin typeface="Arial"/>
              </a:rPr>
              <a:t>df</a:t>
            </a:r>
            <a:r>
              <a:rPr lang="en-US" sz="2400" dirty="0" smtClean="0">
                <a:solidFill>
                  <a:srgbClr val="FF0000"/>
                </a:solidFill>
                <a:latin typeface="Arial"/>
              </a:rPr>
              <a:t> = 5.23, 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Arial"/>
              </a:rPr>
              <a:t>p = 0.0074).”   </a:t>
            </a:r>
            <a:r>
              <a:rPr lang="en-US" sz="2400" b="1" i="1" dirty="0" smtClean="0">
                <a:solidFill>
                  <a:srgbClr val="FF0000"/>
                </a:solidFill>
                <a:latin typeface="Arial"/>
              </a:rPr>
              <a:t>Plot data, too; state sample sizes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69150" y="200834"/>
            <a:ext cx="4175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An example in 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7504" y="781180"/>
            <a:ext cx="198284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Set up data: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41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ERSION" val="5.0"/>
  <p:tag name="PERSONS" val="&lt;?xml version=&quot;1.0&quot; encoding=&quot;utf-8&quot;?&gt;&lt;ArrayOfPerson xmlns:xsi=&quot;http://www.w3.org/2001/XMLSchema-instance&quot; xmlns:xsd=&quot;http://www.w3.org/2001/XMLSchema&quot; /&gt;"/>
  <p:tag name="PRESGUID" val="5b4776d8-8aa5-4a2d-85e0-809da00e3a35"/>
  <p:tag name="EDITION" val="Meetoo"/>
</p:tagLst>
</file>

<file path=ppt/theme/theme1.xml><?xml version="1.0" encoding="utf-8"?>
<a:theme xmlns:a="http://schemas.openxmlformats.org/drawingml/2006/main" name="CCBS_powerpoin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CCBS_powerpoint_template</Template>
  <TotalTime>10860</TotalTime>
  <Words>317</Words>
  <Application>Microsoft Office PowerPoint</Application>
  <PresentationFormat>On-screen Show (4:3)</PresentationFormat>
  <Paragraphs>73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Calibri</vt:lpstr>
      <vt:lpstr>Wingdings</vt:lpstr>
      <vt:lpstr>CCBS_powerpoint_template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Bannach-Brown</dc:creator>
  <cp:lastModifiedBy>Sarah Martin</cp:lastModifiedBy>
  <cp:revision>533</cp:revision>
  <dcterms:created xsi:type="dcterms:W3CDTF">2015-01-22T14:02:56Z</dcterms:created>
  <dcterms:modified xsi:type="dcterms:W3CDTF">2022-10-05T11:16:01Z</dcterms:modified>
</cp:coreProperties>
</file>