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14" r:id="rId2"/>
    <p:sldId id="512" r:id="rId3"/>
    <p:sldId id="362" r:id="rId4"/>
    <p:sldId id="365" r:id="rId5"/>
    <p:sldId id="453" r:id="rId6"/>
    <p:sldId id="454" r:id="rId7"/>
    <p:sldId id="455" r:id="rId8"/>
    <p:sldId id="508" r:id="rId9"/>
    <p:sldId id="456" r:id="rId10"/>
    <p:sldId id="518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DD7"/>
    <a:srgbClr val="224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0789" autoAdjust="0"/>
  </p:normalViewPr>
  <p:slideViewPr>
    <p:cSldViewPr>
      <p:cViewPr varScale="1">
        <p:scale>
          <a:sx n="99" d="100"/>
          <a:sy n="99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4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758AF-2396-1B4A-B650-2755ADCDC76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14E2-6EE3-704C-9387-1488A9EC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8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C893-99A0-4146-9538-ED41B57DACCD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DCC1-9706-48B9-B78C-53165670BB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46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681F38-944A-8F4B-90FA-89C8ACD230F0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calculates </a:t>
            </a:r>
            <a:r>
              <a:rPr lang="en-US" dirty="0" err="1" smtClean="0"/>
              <a:t>s_p</a:t>
            </a:r>
            <a:r>
              <a:rPr lang="en-US" dirty="0" smtClean="0"/>
              <a:t> differently</a:t>
            </a:r>
            <a:r>
              <a:rPr lang="en-US" baseline="0" dirty="0" smtClean="0"/>
              <a:t> and uses different </a:t>
            </a:r>
            <a:r>
              <a:rPr lang="en-US" baseline="0" dirty="0" err="1" smtClean="0"/>
              <a:t>df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57E6F-61F3-954C-8B72-D8C047383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7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7BBF2-A21D-224E-8101-4E61028C64C9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in Arial blue bold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in Arial blue regular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0249" y="1600201"/>
            <a:ext cx="8229600" cy="4421088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24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2108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6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24E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2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80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7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DB84-0CB5-1046-8B67-1BA3CF21E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24E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flickr.com/photos/87797110@N00/517372853" TargetMode="External"/><Relationship Id="rId7" Type="http://schemas.openxmlformats.org/officeDocument/2006/relationships/hyperlink" Target="https://www.flickr.com/photos/30478819@N08/3799197868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6.jpeg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hyperlink" Target="https://creativecommons.org/licenses/by/2.0/?ref=ccsearch&amp;atype=rich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26872" y="632882"/>
            <a:ext cx="5290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</a:rPr>
              <a:t>Welch’s 2-sample t-test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4225" y="2210088"/>
            <a:ext cx="62377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1)</a:t>
            </a:r>
            <a:r>
              <a:rPr lang="en-US" sz="2800" dirty="0" smtClean="0">
                <a:latin typeface="Arial"/>
              </a:rPr>
              <a:t> What can it do?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2)</a:t>
            </a:r>
            <a:r>
              <a:rPr lang="en-US" sz="2800" dirty="0" smtClean="0">
                <a:latin typeface="Arial"/>
              </a:rPr>
              <a:t> How </a:t>
            </a:r>
            <a:r>
              <a:rPr lang="en-US" sz="2800" smtClean="0">
                <a:latin typeface="Arial"/>
              </a:rPr>
              <a:t>does it </a:t>
            </a:r>
            <a:r>
              <a:rPr lang="en-US" sz="2800" dirty="0" smtClean="0">
                <a:latin typeface="Arial"/>
              </a:rPr>
              <a:t>work?</a:t>
            </a:r>
          </a:p>
          <a:p>
            <a:endParaRPr lang="en-US" sz="2800" dirty="0">
              <a:latin typeface="Arial"/>
            </a:endParaRPr>
          </a:p>
          <a:p>
            <a:r>
              <a:rPr lang="en-US" sz="2800" dirty="0" smtClean="0">
                <a:latin typeface="Arial"/>
                <a:ea typeface="Wingdings"/>
                <a:cs typeface="Wingdings"/>
                <a:sym typeface="Wingdings"/>
              </a:rPr>
              <a:t>3)</a:t>
            </a:r>
            <a:r>
              <a:rPr lang="en-US" sz="2800" dirty="0" smtClean="0">
                <a:latin typeface="Arial"/>
              </a:rPr>
              <a:t> How to perform Welch’s t-test in R?</a:t>
            </a:r>
            <a:endParaRPr lang="en-US" sz="2800" dirty="0">
              <a:latin typeface="Arial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1565" y="5013176"/>
            <a:ext cx="7900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Note:  this video is intended to follow the video regarding</a:t>
            </a:r>
          </a:p>
          <a:p>
            <a:r>
              <a:rPr lang="en-US" sz="2400" dirty="0" smtClean="0">
                <a:latin typeface="Arial"/>
              </a:rPr>
              <a:t>a (standard) 2-sample t-test</a:t>
            </a:r>
          </a:p>
        </p:txBody>
      </p:sp>
    </p:spTree>
    <p:extLst>
      <p:ext uri="{BB962C8B-B14F-4D97-AF65-F5344CB8AC3E}">
        <p14:creationId xmlns:p14="http://schemas.microsoft.com/office/powerpoint/2010/main" val="25997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2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4260057" y="3076575"/>
            <a:ext cx="6238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/>
              <a:t>vs.</a:t>
            </a:r>
          </a:p>
          <a:p>
            <a:pPr eaLnBrk="1" hangingPunct="1"/>
            <a:endParaRPr lang="en-US" sz="2600" dirty="0"/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0" y="6608763"/>
            <a:ext cx="21955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000"/>
              <a:t>“</a:t>
            </a:r>
            <a:r>
              <a:rPr lang="en-GB" altLang="ja-JP" sz="1000">
                <a:hlinkClick r:id="rId3"/>
              </a:rPr>
              <a:t>Apple</a:t>
            </a:r>
            <a:r>
              <a:rPr lang="en-GB" sz="1000"/>
              <a:t>”</a:t>
            </a:r>
            <a:r>
              <a:rPr lang="en-GB" altLang="ja-JP" sz="1000"/>
              <a:t> by idpams </a:t>
            </a:r>
            <a:r>
              <a:rPr lang="en-GB" altLang="ja-JP" sz="1000">
                <a:hlinkClick r:id="rId4"/>
              </a:rPr>
              <a:t>CC BY 2.0</a:t>
            </a:r>
            <a:r>
              <a:rPr lang="en-GB" altLang="ja-JP" sz="1000"/>
              <a:t> </a:t>
            </a:r>
            <a:endParaRPr lang="en-GB" sz="1000"/>
          </a:p>
        </p:txBody>
      </p:sp>
      <p:pic>
        <p:nvPicPr>
          <p:cNvPr id="17412" name="Picture 3" descr="517372853_e959db10ca_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35" y="2060848"/>
            <a:ext cx="1536336" cy="115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4" descr="517372853_e959db10ca_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661"/>
            <a:ext cx="3362601" cy="251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4"/>
          <p:cNvSpPr txBox="1">
            <a:spLocks noChangeArrowheads="1"/>
          </p:cNvSpPr>
          <p:nvPr/>
        </p:nvSpPr>
        <p:spPr bwMode="auto">
          <a:xfrm>
            <a:off x="6876256" y="6623050"/>
            <a:ext cx="22565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000" dirty="0" smtClean="0">
                <a:hlinkClick r:id="rId7"/>
              </a:rPr>
              <a:t>“Orange”</a:t>
            </a:r>
            <a:r>
              <a:rPr lang="en-US" altLang="ja-JP" sz="1000" dirty="0" smtClean="0"/>
              <a:t> by </a:t>
            </a:r>
            <a:r>
              <a:rPr lang="en-US" altLang="ja-JP" sz="1000" dirty="0" err="1" smtClean="0"/>
              <a:t>wuestenigel</a:t>
            </a:r>
            <a:r>
              <a:rPr lang="en-US" altLang="ja-JP" sz="1000" dirty="0" smtClean="0"/>
              <a:t>  </a:t>
            </a:r>
            <a:r>
              <a:rPr lang="en-US" altLang="ja-JP" sz="1000" dirty="0" smtClean="0">
                <a:hlinkClick r:id="rId4"/>
              </a:rPr>
              <a:t>CC </a:t>
            </a:r>
            <a:r>
              <a:rPr lang="en-US" altLang="ja-JP" sz="1000" dirty="0">
                <a:hlinkClick r:id="rId4"/>
              </a:rPr>
              <a:t>BY 2.0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121102"/>
            <a:ext cx="46707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645F3D-FC97-4640-8AB1-5632A342196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43229" y="200834"/>
            <a:ext cx="5857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Welch’s 2-sample t-test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5961" y="980728"/>
            <a:ext cx="885207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Does the average mass of an apple differ significantly from </a:t>
            </a:r>
          </a:p>
          <a:p>
            <a:r>
              <a:rPr lang="en-US" sz="2600" dirty="0" smtClean="0">
                <a:latin typeface="Arial"/>
              </a:rPr>
              <a:t>the average mass of an orange?</a:t>
            </a:r>
          </a:p>
          <a:p>
            <a:endParaRPr lang="en-US" sz="2600" dirty="0">
              <a:latin typeface="Arial"/>
            </a:endParaRPr>
          </a:p>
        </p:txBody>
      </p:sp>
      <p:pic>
        <p:nvPicPr>
          <p:cNvPr id="17413" name="Picture 13" descr="517372853_e959db10ca_b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48880"/>
            <a:ext cx="22082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37991978686_c55a2fe364_b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199" y="1700808"/>
            <a:ext cx="2267145" cy="1512168"/>
          </a:xfrm>
          <a:prstGeom prst="rect">
            <a:avLst/>
          </a:prstGeom>
        </p:spPr>
      </p:pic>
      <p:pic>
        <p:nvPicPr>
          <p:cNvPr id="18" name="Picture 17" descr="37991978686_c55a2fe364_b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3501008"/>
            <a:ext cx="2880320" cy="1921151"/>
          </a:xfrm>
          <a:prstGeom prst="rect">
            <a:avLst/>
          </a:prstGeom>
        </p:spPr>
      </p:pic>
      <p:pic>
        <p:nvPicPr>
          <p:cNvPr id="19" name="Picture 18" descr="37991978686_c55a2fe364_b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99" y="2996952"/>
            <a:ext cx="2375105" cy="158417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744604" y="5517232"/>
            <a:ext cx="40758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rial"/>
              </a:rPr>
              <a:t>Allows unequal variance</a:t>
            </a:r>
          </a:p>
        </p:txBody>
      </p:sp>
    </p:spTree>
    <p:extLst>
      <p:ext uri="{BB962C8B-B14F-4D97-AF65-F5344CB8AC3E}">
        <p14:creationId xmlns:p14="http://schemas.microsoft.com/office/powerpoint/2010/main" val="18608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17641" y="980728"/>
            <a:ext cx="2908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How does it work?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5820" y="2564904"/>
            <a:ext cx="11483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– X</a:t>
            </a:r>
            <a:r>
              <a:rPr lang="en-US" sz="2600" baseline="-25000" dirty="0" smtClean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0444" y="2913331"/>
            <a:ext cx="4318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s</a:t>
            </a:r>
            <a:r>
              <a:rPr lang="en-US" sz="2600" baseline="-25000" dirty="0" err="1" smtClean="0"/>
              <a:t>p</a:t>
            </a:r>
            <a:endParaRPr lang="en-US" sz="2600" baseline="-25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958831" y="2780928"/>
            <a:ext cx="6131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  =</a:t>
            </a:r>
            <a:endParaRPr lang="en-US" sz="2600" baseline="-25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16016" y="307194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16016" y="2669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21276" y="26690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4028" y="3688576"/>
            <a:ext cx="305149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Difference between </a:t>
            </a:r>
          </a:p>
          <a:p>
            <a:r>
              <a:rPr lang="en-US" sz="2600" dirty="0" smtClean="0">
                <a:latin typeface="Arial"/>
              </a:rPr>
              <a:t>the means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63241" y="3861048"/>
            <a:ext cx="3057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/>
              </a:rPr>
              <a:t>Measure of uncertainty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131840" y="3345380"/>
            <a:ext cx="1800200" cy="515668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163" y="5301208"/>
            <a:ext cx="87636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rial"/>
              </a:rPr>
              <a:t>Adjusts degrees of freedom</a:t>
            </a:r>
            <a:r>
              <a:rPr lang="en-US" sz="2600" dirty="0" smtClean="0">
                <a:latin typeface="Arial"/>
              </a:rPr>
              <a:t> (</a:t>
            </a:r>
            <a:r>
              <a:rPr lang="en-US" sz="2600" dirty="0" err="1" smtClean="0">
                <a:latin typeface="Arial"/>
              </a:rPr>
              <a:t>d.f.</a:t>
            </a:r>
            <a:r>
              <a:rPr lang="en-US" sz="2600" dirty="0" smtClean="0">
                <a:latin typeface="Arial"/>
              </a:rPr>
              <a:t>); </a:t>
            </a:r>
            <a:r>
              <a:rPr lang="en-US" sz="2600" dirty="0" err="1" smtClean="0">
                <a:latin typeface="Arial"/>
              </a:rPr>
              <a:t>d.f.</a:t>
            </a:r>
            <a:r>
              <a:rPr lang="en-US" sz="2600" dirty="0" smtClean="0">
                <a:latin typeface="Arial"/>
              </a:rPr>
              <a:t>, may be a fraction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43229" y="200834"/>
            <a:ext cx="5857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Welch’s 2-sample t-test</a:t>
            </a:r>
          </a:p>
        </p:txBody>
      </p:sp>
      <p:pic>
        <p:nvPicPr>
          <p:cNvPr id="21" name="Picture 13" descr="517372853_e959db10ca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24968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37991978686_c55a2fe364_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628800"/>
            <a:ext cx="2806942" cy="1872208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H="1" flipV="1">
            <a:off x="5796136" y="2841323"/>
            <a:ext cx="936104" cy="875709"/>
          </a:xfrm>
          <a:prstGeom prst="straightConnector1">
            <a:avLst/>
          </a:prstGeom>
          <a:ln w="4127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"/>
          <p:cNvSpPr txBox="1">
            <a:spLocks/>
          </p:cNvSpPr>
          <p:nvPr/>
        </p:nvSpPr>
        <p:spPr>
          <a:xfrm>
            <a:off x="6553200" y="6245225"/>
            <a:ext cx="2123256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2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40100" y="739725"/>
            <a:ext cx="826380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defRPr/>
            </a:pPr>
            <a:r>
              <a:rPr lang="en-GB" sz="3600" dirty="0">
                <a:latin typeface="Arial"/>
              </a:rPr>
              <a:t>Assumptions of </a:t>
            </a:r>
            <a:r>
              <a:rPr lang="en-GB" sz="3600" dirty="0" smtClean="0">
                <a:latin typeface="Arial"/>
              </a:rPr>
              <a:t>Welch’s </a:t>
            </a:r>
            <a:r>
              <a:rPr lang="en-CA" sz="3600" dirty="0" smtClean="0">
                <a:latin typeface="Arial"/>
              </a:rPr>
              <a:t>2-sample t-test</a:t>
            </a:r>
            <a:endParaRPr lang="en-GB" sz="2400" dirty="0">
              <a:latin typeface="Arial"/>
            </a:endParaRPr>
          </a:p>
          <a:p>
            <a:pPr marL="342900" indent="-342900">
              <a:defRPr/>
            </a:pPr>
            <a:endParaRPr lang="en-US" sz="24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Random sampling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Independence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Homogeneity of </a:t>
            </a:r>
            <a:r>
              <a:rPr lang="en-GB" sz="3200" dirty="0" smtClean="0">
                <a:latin typeface="Arial"/>
              </a:rPr>
              <a:t>variances (no outliers)</a:t>
            </a:r>
            <a:endParaRPr lang="en-GB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Arial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3200" dirty="0">
                <a:latin typeface="Arial"/>
              </a:rPr>
              <a:t>  </a:t>
            </a:r>
            <a:r>
              <a:rPr lang="en-GB" sz="3200" dirty="0" smtClean="0">
                <a:latin typeface="Arial"/>
              </a:rPr>
              <a:t>Normality within </a:t>
            </a:r>
            <a:r>
              <a:rPr lang="en-GB" sz="3200" dirty="0">
                <a:latin typeface="Arial"/>
              </a:rPr>
              <a:t>each group (no outliers)</a:t>
            </a:r>
            <a:endParaRPr lang="en-US" sz="3200" dirty="0">
              <a:latin typeface="Arial"/>
            </a:endParaRPr>
          </a:p>
          <a:p>
            <a:pPr marL="342900" indent="-342900" eaLnBrk="0" hangingPunct="0">
              <a:defRPr/>
            </a:pPr>
            <a:endParaRPr lang="en-US" sz="3200" dirty="0" smtClean="0">
              <a:latin typeface="Arial"/>
            </a:endParaRPr>
          </a:p>
          <a:p>
            <a:pPr marL="342900" indent="-342900" eaLnBrk="0" hangingPunct="0">
              <a:defRPr/>
            </a:pPr>
            <a:r>
              <a:rPr lang="en-US" sz="3200" dirty="0" smtClean="0">
                <a:solidFill>
                  <a:srgbClr val="FF0000"/>
                </a:solidFill>
                <a:latin typeface="Arial"/>
              </a:rPr>
              <a:t>Plot your data!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14190" y="3975866"/>
            <a:ext cx="7344816" cy="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7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9150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7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2" name="Picture 1" descr="Screen Shot 2018-09-13 at 4.49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50" y="3420947"/>
            <a:ext cx="7895246" cy="3248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9150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6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7824" y="1120095"/>
            <a:ext cx="618289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is the average size of apples? 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Oranges?</a:t>
            </a:r>
          </a:p>
          <a:p>
            <a:endParaRPr lang="en-US" sz="2600" dirty="0">
              <a:solidFill>
                <a:srgbClr val="FF0000"/>
              </a:solidFill>
              <a:latin typeface="Arial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What is the estimated difference in mass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between apples and oranges?</a:t>
            </a:r>
          </a:p>
        </p:txBody>
      </p:sp>
      <p:pic>
        <p:nvPicPr>
          <p:cNvPr id="8" name="Picture 7" descr="Screen Shot 2018-09-13 at 4.49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50" y="3420947"/>
            <a:ext cx="7895246" cy="3248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9150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7944" y="1700808"/>
            <a:ext cx="394210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Do our data suggest that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apples and oranges differ 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Arial"/>
              </a:rPr>
              <a:t>in size, on average?</a:t>
            </a:r>
          </a:p>
        </p:txBody>
      </p:sp>
      <p:pic>
        <p:nvPicPr>
          <p:cNvPr id="8" name="Picture 7" descr="Screen Shot 2018-09-13 at 4.49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50" y="3420947"/>
            <a:ext cx="7895246" cy="3248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9150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4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61655"/>
            <a:ext cx="2877716" cy="3307505"/>
          </a:xfrm>
          <a:prstGeom prst="rect">
            <a:avLst/>
          </a:prstGeom>
        </p:spPr>
      </p:pic>
      <p:pic>
        <p:nvPicPr>
          <p:cNvPr id="8" name="Picture 7" descr="Screen Shot 2018-09-13 at 4.49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50" y="3420947"/>
            <a:ext cx="7895246" cy="3248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80320" y="1048087"/>
            <a:ext cx="6228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“Our samples indicates that apples (mean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mass +/- SE:  11.9g +/- 0.3) and oranges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(15.1 +/- 0.7) differ in mass by (95% CI)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1.26 – 5.02 g, which differs significantly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from zero (Welch’s t-test; t = 4.24, </a:t>
            </a:r>
            <a:r>
              <a:rPr lang="en-US" sz="2400" dirty="0" err="1" smtClean="0">
                <a:solidFill>
                  <a:srgbClr val="FF0000"/>
                </a:solidFill>
                <a:latin typeface="Arial"/>
              </a:rPr>
              <a:t>df</a:t>
            </a:r>
            <a:r>
              <a:rPr lang="en-US" sz="2400" dirty="0" smtClean="0">
                <a:solidFill>
                  <a:srgbClr val="FF0000"/>
                </a:solidFill>
                <a:latin typeface="Arial"/>
              </a:rPr>
              <a:t> = 5.23,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</a:rPr>
              <a:t>p = 0.0074).”  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</a:rPr>
              <a:t>Plot data, too; state sample sizes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69150" y="200834"/>
            <a:ext cx="4175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/>
              </a:rPr>
              <a:t>An example in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781180"/>
            <a:ext cx="19828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Arial"/>
              </a:rPr>
              <a:t>Set up data: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545DB84-0CB5-1046-8B67-1BA3CF21EE70}" type="slidenum">
              <a:rPr lang="en-GB" smtClean="0"/>
              <a:pPr algn="r"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4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i=&quot;http://www.w3.org/2001/XMLSchema-instance&quot; xmlns:xsd=&quot;http://www.w3.org/2001/XMLSchema&quot; /&gt;"/>
  <p:tag name="PRESGUID" val="5b4776d8-8aa5-4a2d-85e0-809da00e3a35"/>
  <p:tag name="EDITION" val="Meetoo"/>
</p:tagLst>
</file>

<file path=ppt/theme/theme1.xml><?xml version="1.0" encoding="utf-8"?>
<a:theme xmlns:a="http://schemas.openxmlformats.org/drawingml/2006/main" name="CCB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CCBS_powerpoint_template</Template>
  <TotalTime>10860</TotalTime>
  <Words>317</Words>
  <Application>Microsoft Office PowerPoint</Application>
  <PresentationFormat>On-screen Show (4:3)</PresentationFormat>
  <Paragraphs>73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CCBS_powerpoint_template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Bannach-Brown</dc:creator>
  <cp:lastModifiedBy>Sarah Martin</cp:lastModifiedBy>
  <cp:revision>533</cp:revision>
  <dcterms:created xsi:type="dcterms:W3CDTF">2015-01-22T14:02:56Z</dcterms:created>
  <dcterms:modified xsi:type="dcterms:W3CDTF">2022-10-05T11:16:01Z</dcterms:modified>
</cp:coreProperties>
</file>