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516" r:id="rId2"/>
    <p:sldId id="370" r:id="rId3"/>
    <p:sldId id="372" r:id="rId4"/>
    <p:sldId id="373" r:id="rId5"/>
    <p:sldId id="374" r:id="rId6"/>
    <p:sldId id="513" r:id="rId7"/>
    <p:sldId id="371" r:id="rId8"/>
    <p:sldId id="375" r:id="rId9"/>
    <p:sldId id="377" r:id="rId10"/>
    <p:sldId id="463" r:id="rId11"/>
    <p:sldId id="464" r:id="rId12"/>
    <p:sldId id="465" r:id="rId13"/>
    <p:sldId id="509" r:id="rId14"/>
    <p:sldId id="510" r:id="rId15"/>
    <p:sldId id="466" r:id="rId16"/>
    <p:sldId id="511" r:id="rId17"/>
  </p:sldIdLst>
  <p:sldSz cx="9144000" cy="6858000" type="screen4x3"/>
  <p:notesSz cx="6858000" cy="9144000"/>
  <p:custDataLst>
    <p:tags r:id="rId2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3CDD7"/>
    <a:srgbClr val="224E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16" autoAdjust="0"/>
    <p:restoredTop sz="90789" autoAdjust="0"/>
  </p:normalViewPr>
  <p:slideViewPr>
    <p:cSldViewPr>
      <p:cViewPr varScale="1">
        <p:scale>
          <a:sx n="99" d="100"/>
          <a:sy n="99" d="100"/>
        </p:scale>
        <p:origin x="53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46" d="100"/>
        <a:sy n="46" d="100"/>
      </p:scale>
      <p:origin x="0" y="453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E758AF-2396-1B4A-B650-2755ADCDC763}" type="datetimeFigureOut">
              <a:rPr lang="en-US" smtClean="0"/>
              <a:t>10/5/2022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0114E2-6EE3-704C-9387-1488A9EC2E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7087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64C893-99A0-4146-9538-ED41B57DACCD}" type="datetimeFigureOut">
              <a:rPr lang="en-GB" smtClean="0"/>
              <a:t>05/10/2022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DCDCC1-9706-48B9-B78C-53165670BB1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214697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657E6F-61F3-954C-8B72-D8C04738380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47038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95% CI refers to estimate of the average **difference**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DCDCC1-9706-48B9-B78C-53165670BB13}" type="slidenum">
              <a:rPr lang="en-GB" smtClean="0"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52539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95% CI refers to estimate of the </a:t>
            </a:r>
            <a:r>
              <a:rPr lang="en-US" smtClean="0"/>
              <a:t>average **difference**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DCDCC1-9706-48B9-B78C-53165670BB13}" type="slidenum">
              <a:rPr lang="en-GB" smtClean="0"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52539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657E6F-61F3-954C-8B72-D8C04738380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4703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657E6F-61F3-954C-8B72-D8C04738380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4703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657E6F-61F3-954C-8B72-D8C04738380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4703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657E6F-61F3-954C-8B72-D8C04738380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4703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657E6F-61F3-954C-8B72-D8C04738380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4703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657E6F-61F3-954C-8B72-D8C04738380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4703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657E6F-61F3-954C-8B72-D8C04738380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4703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377BBF2-A21D-224E-8101-4E61028C64C9}" type="slidenum">
              <a:rPr lang="en-GB" sz="1200"/>
              <a:pPr eaLnBrk="1" hangingPunct="1"/>
              <a:t>9</a:t>
            </a:fld>
            <a:endParaRPr lang="en-GB" sz="1200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 baseline="0">
                <a:solidFill>
                  <a:srgbClr val="224E7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Title in Arial blue bold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224E7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Subtitle in Arial blue regular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29711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600" b="1" baseline="0">
                <a:solidFill>
                  <a:srgbClr val="224E7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 smtClean="0"/>
              <a:t>Title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30249" y="1600201"/>
            <a:ext cx="8229600" cy="4421088"/>
          </a:xfrm>
        </p:spPr>
        <p:txBody>
          <a:bodyPr/>
          <a:lstStyle>
            <a:lvl1pPr>
              <a:defRPr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16374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600" b="1">
                <a:solidFill>
                  <a:srgbClr val="224E7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Title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600201"/>
            <a:ext cx="4038600" cy="4421088"/>
          </a:xfrm>
        </p:spPr>
        <p:txBody>
          <a:bodyPr/>
          <a:lstStyle>
            <a:lvl1pPr>
              <a:defRPr sz="28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600201"/>
            <a:ext cx="4038600" cy="4421088"/>
          </a:xfrm>
        </p:spPr>
        <p:txBody>
          <a:bodyPr/>
          <a:lstStyle>
            <a:lvl1pPr>
              <a:defRPr sz="28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7643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Title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0">
                <a:solidFill>
                  <a:srgbClr val="224E7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Subtitle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774405"/>
          </a:xfrm>
        </p:spPr>
        <p:txBody>
          <a:bodyPr/>
          <a:lstStyle>
            <a:lvl1pPr>
              <a:defRPr sz="2400" i="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0">
                <a:solidFill>
                  <a:srgbClr val="224E7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Subtitle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77440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22333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908018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7371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45DB84-0CB5-1046-8B67-1BA3CF21EE7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2383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Title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349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4684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600" b="1" kern="1200">
          <a:solidFill>
            <a:srgbClr val="224E7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creativecommons.org/licenses/by/2.0/?ref=ccsearch&amp;atype=rich" TargetMode="External"/><Relationship Id="rId3" Type="http://schemas.openxmlformats.org/officeDocument/2006/relationships/hyperlink" Target="https://www.flickr.com/photos/39978310@N00/4475668254" TargetMode="External"/><Relationship Id="rId7" Type="http://schemas.openxmlformats.org/officeDocument/2006/relationships/hyperlink" Target="https://www.flickr.com/photos/50834253@N06/48350224061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hyperlink" Target="https://creativecommons.org/licenses/by-nd/2.0/?ref=ccsearch&amp;atype=rich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creativecommons.org/licenses/by-sa/2.0/?ref=ccsearch&amp;atype=rich" TargetMode="External"/><Relationship Id="rId13" Type="http://schemas.openxmlformats.org/officeDocument/2006/relationships/image" Target="../media/image8.jpeg"/><Relationship Id="rId3" Type="http://schemas.openxmlformats.org/officeDocument/2006/relationships/hyperlink" Target="https://www.flickr.com/photos/24164096@N00/5638424882" TargetMode="External"/><Relationship Id="rId7" Type="http://schemas.openxmlformats.org/officeDocument/2006/relationships/hyperlink" Target="https://www.flickr.com/photos/34067077@N00/8474229421" TargetMode="External"/><Relationship Id="rId12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6.jpeg"/><Relationship Id="rId5" Type="http://schemas.openxmlformats.org/officeDocument/2006/relationships/image" Target="../media/image3.jpeg"/><Relationship Id="rId10" Type="http://schemas.openxmlformats.org/officeDocument/2006/relationships/hyperlink" Target="https://www.flickr.com/photos/9866110@N05/4626549119" TargetMode="External"/><Relationship Id="rId4" Type="http://schemas.openxmlformats.org/officeDocument/2006/relationships/hyperlink" Target="https://creativecommons.org/licenses/by/2.0/?ref=ccsearch&amp;atype=rich" TargetMode="External"/><Relationship Id="rId9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0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flickr.com/photos/17425845@N00/8504414411" TargetMode="External"/><Relationship Id="rId5" Type="http://schemas.openxmlformats.org/officeDocument/2006/relationships/hyperlink" Target="https://creativecommons.org/licenses/by/2.0/?ref=ccsearch&amp;atype=rich" TargetMode="External"/><Relationship Id="rId4" Type="http://schemas.openxmlformats.org/officeDocument/2006/relationships/hyperlink" Target="https://www.flickr.com/photos/13194817@N00/4040387453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0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flickr.com/photos/17425845@N00/8504414411" TargetMode="External"/><Relationship Id="rId5" Type="http://schemas.openxmlformats.org/officeDocument/2006/relationships/hyperlink" Target="https://creativecommons.org/licenses/by/2.0/?ref=ccsearch&amp;atype=rich" TargetMode="External"/><Relationship Id="rId4" Type="http://schemas.openxmlformats.org/officeDocument/2006/relationships/hyperlink" Target="https://www.flickr.com/photos/13194817@N00/4040387453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hyperlink" Target="https://creativecommons.org/licenses/by-sa/2.0/?ref=ccsearch&amp;atype=rich" TargetMode="External"/><Relationship Id="rId4" Type="http://schemas.openxmlformats.org/officeDocument/2006/relationships/hyperlink" Target="https://www.flickr.com/photos/34067077@N00/8474229421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26"/>
          <p:cNvSpPr txBox="1"/>
          <p:nvPr/>
        </p:nvSpPr>
        <p:spPr>
          <a:xfrm>
            <a:off x="3145618" y="632882"/>
            <a:ext cx="28527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latin typeface="Arial"/>
              </a:rPr>
              <a:t>Paired t-test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414225" y="2210088"/>
            <a:ext cx="6470541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Arial"/>
                <a:ea typeface="Wingdings"/>
                <a:cs typeface="Wingdings"/>
                <a:sym typeface="Wingdings"/>
              </a:rPr>
              <a:t>1)</a:t>
            </a:r>
            <a:r>
              <a:rPr lang="en-US" sz="2800" dirty="0" smtClean="0">
                <a:latin typeface="Arial"/>
              </a:rPr>
              <a:t> What can it do?</a:t>
            </a:r>
          </a:p>
          <a:p>
            <a:endParaRPr lang="en-US" sz="2800" dirty="0">
              <a:latin typeface="Arial"/>
            </a:endParaRPr>
          </a:p>
          <a:p>
            <a:r>
              <a:rPr lang="en-US" sz="2800" dirty="0" smtClean="0">
                <a:latin typeface="Arial"/>
                <a:ea typeface="Wingdings"/>
                <a:cs typeface="Wingdings"/>
                <a:sym typeface="Wingdings"/>
              </a:rPr>
              <a:t>2)</a:t>
            </a:r>
            <a:r>
              <a:rPr lang="en-US" sz="2800" dirty="0" smtClean="0">
                <a:latin typeface="Arial"/>
              </a:rPr>
              <a:t> How </a:t>
            </a:r>
            <a:r>
              <a:rPr lang="en-US" sz="2800" smtClean="0">
                <a:latin typeface="Arial"/>
              </a:rPr>
              <a:t>does it </a:t>
            </a:r>
            <a:r>
              <a:rPr lang="en-US" sz="2800" dirty="0" smtClean="0">
                <a:latin typeface="Arial"/>
              </a:rPr>
              <a:t>work?</a:t>
            </a:r>
          </a:p>
          <a:p>
            <a:endParaRPr lang="en-US" sz="2800" dirty="0">
              <a:latin typeface="Arial"/>
            </a:endParaRPr>
          </a:p>
          <a:p>
            <a:r>
              <a:rPr lang="en-US" sz="2800" dirty="0" smtClean="0">
                <a:latin typeface="Arial"/>
                <a:ea typeface="Wingdings"/>
                <a:cs typeface="Wingdings"/>
                <a:sym typeface="Wingdings"/>
              </a:rPr>
              <a:t>3)</a:t>
            </a:r>
            <a:r>
              <a:rPr lang="en-US" sz="2800" dirty="0" smtClean="0">
                <a:latin typeface="Arial"/>
              </a:rPr>
              <a:t> How to perform 1-sample t-test in R?</a:t>
            </a:r>
            <a:endParaRPr lang="en-US" sz="2800" dirty="0">
              <a:latin typeface="Arial"/>
            </a:endParaRPr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>
          <a:xfrm>
            <a:off x="8532440" y="6121102"/>
            <a:ext cx="467072" cy="47625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FC645F3D-FC97-4640-8AB1-5632A3421960}" type="slidenum">
              <a:rPr lang="en-GB" smtClean="0"/>
              <a:pPr>
                <a:defRPr/>
              </a:pPr>
              <a:t>1</a:t>
            </a:fld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544621" y="5013176"/>
            <a:ext cx="805475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/>
              </a:rPr>
              <a:t>Note:  this video is intended to follow the videos regarding</a:t>
            </a:r>
          </a:p>
          <a:p>
            <a:r>
              <a:rPr lang="en-US" sz="2400" dirty="0" smtClean="0">
                <a:latin typeface="Arial"/>
              </a:rPr>
              <a:t>the (standard) 2-sample t-test and 1-sample t-test</a:t>
            </a:r>
          </a:p>
        </p:txBody>
      </p:sp>
    </p:spTree>
    <p:extLst>
      <p:ext uri="{BB962C8B-B14F-4D97-AF65-F5344CB8AC3E}">
        <p14:creationId xmlns:p14="http://schemas.microsoft.com/office/powerpoint/2010/main" val="867550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781021" y="1124744"/>
            <a:ext cx="4711546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solidFill>
                  <a:srgbClr val="FF0000"/>
                </a:solidFill>
                <a:latin typeface="Arial"/>
              </a:rPr>
              <a:t>Does hair density change after </a:t>
            </a:r>
          </a:p>
          <a:p>
            <a:r>
              <a:rPr lang="en-US" sz="2600" dirty="0" smtClean="0">
                <a:solidFill>
                  <a:srgbClr val="FF0000"/>
                </a:solidFill>
                <a:latin typeface="Arial"/>
              </a:rPr>
              <a:t>being given a drug?</a:t>
            </a:r>
          </a:p>
        </p:txBody>
      </p:sp>
      <p:pic>
        <p:nvPicPr>
          <p:cNvPr id="7" name="Picture 6" descr="Screen Shot 2018-09-13 at 5.14.45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56" y="1268879"/>
            <a:ext cx="3673456" cy="412557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484304" y="200834"/>
            <a:ext cx="41753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latin typeface="Arial"/>
              </a:rPr>
              <a:t>An example in R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07504" y="781180"/>
            <a:ext cx="1982847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latin typeface="Arial"/>
              </a:rPr>
              <a:t>Set up data: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defRPr/>
            </a:pPr>
            <a:fld id="{2545DB84-0CB5-1046-8B67-1BA3CF21EE70}" type="slidenum">
              <a:rPr lang="en-GB" smtClean="0"/>
              <a:pPr algn="r">
                <a:defRPr/>
              </a:pPr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1042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creen Shot 2018-09-13 at 5.14.45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56" y="1268879"/>
            <a:ext cx="3673456" cy="4125574"/>
          </a:xfrm>
          <a:prstGeom prst="rect">
            <a:avLst/>
          </a:prstGeom>
        </p:spPr>
      </p:pic>
      <p:pic>
        <p:nvPicPr>
          <p:cNvPr id="2" name="Picture 1" descr="Screen Shot 2018-09-13 at 5.17.17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3" y="3212976"/>
            <a:ext cx="7972919" cy="345638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484304" y="200834"/>
            <a:ext cx="41753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latin typeface="Arial"/>
              </a:rPr>
              <a:t>An example in R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07504" y="781180"/>
            <a:ext cx="1982847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latin typeface="Arial"/>
              </a:rPr>
              <a:t>Set up data: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781021" y="1124744"/>
            <a:ext cx="4711546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solidFill>
                  <a:srgbClr val="FF0000"/>
                </a:solidFill>
                <a:latin typeface="Arial"/>
              </a:rPr>
              <a:t>Does hair density change after </a:t>
            </a:r>
          </a:p>
          <a:p>
            <a:r>
              <a:rPr lang="en-US" sz="2600" dirty="0" smtClean="0">
                <a:solidFill>
                  <a:srgbClr val="FF0000"/>
                </a:solidFill>
                <a:latin typeface="Arial"/>
              </a:rPr>
              <a:t>being given a drug?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defRPr/>
            </a:pPr>
            <a:fld id="{2545DB84-0CB5-1046-8B67-1BA3CF21EE70}" type="slidenum">
              <a:rPr lang="en-GB" smtClean="0"/>
              <a:pPr algn="r">
                <a:defRPr/>
              </a:pPr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4317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creen Shot 2018-09-13 at 5.14.45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56" y="1268879"/>
            <a:ext cx="3673456" cy="4125574"/>
          </a:xfrm>
          <a:prstGeom prst="rect">
            <a:avLst/>
          </a:prstGeom>
        </p:spPr>
      </p:pic>
      <p:pic>
        <p:nvPicPr>
          <p:cNvPr id="2" name="Picture 1" descr="Screen Shot 2018-09-13 at 5.17.17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3" y="3212976"/>
            <a:ext cx="7972919" cy="3456384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2195736" y="3284984"/>
            <a:ext cx="1584176" cy="504056"/>
          </a:xfrm>
          <a:prstGeom prst="ellipse">
            <a:avLst/>
          </a:prstGeom>
          <a:noFill/>
          <a:ln w="22225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635896" y="3284984"/>
            <a:ext cx="1584176" cy="504056"/>
          </a:xfrm>
          <a:prstGeom prst="ellipse">
            <a:avLst/>
          </a:prstGeom>
          <a:noFill/>
          <a:ln w="22225">
            <a:solidFill>
              <a:srgbClr val="66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781021" y="1124744"/>
            <a:ext cx="4711546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solidFill>
                  <a:srgbClr val="FF0000"/>
                </a:solidFill>
                <a:latin typeface="Arial"/>
              </a:rPr>
              <a:t>Does hair density change after </a:t>
            </a:r>
          </a:p>
          <a:p>
            <a:r>
              <a:rPr lang="en-US" sz="2600" dirty="0" smtClean="0">
                <a:solidFill>
                  <a:srgbClr val="FF0000"/>
                </a:solidFill>
                <a:latin typeface="Arial"/>
              </a:rPr>
              <a:t>being given a drug?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484304" y="200834"/>
            <a:ext cx="41753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latin typeface="Arial"/>
              </a:rPr>
              <a:t>An example in R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07504" y="781180"/>
            <a:ext cx="1982847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latin typeface="Arial"/>
              </a:rPr>
              <a:t>Set up data: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defRPr/>
            </a:pPr>
            <a:fld id="{2545DB84-0CB5-1046-8B67-1BA3CF21EE70}" type="slidenum">
              <a:rPr lang="en-GB" smtClean="0"/>
              <a:pPr algn="r">
                <a:defRPr/>
              </a:pPr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5776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creen Shot 2018-09-13 at 5.14.45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56" y="1268879"/>
            <a:ext cx="3673456" cy="4125574"/>
          </a:xfrm>
          <a:prstGeom prst="rect">
            <a:avLst/>
          </a:prstGeom>
        </p:spPr>
      </p:pic>
      <p:pic>
        <p:nvPicPr>
          <p:cNvPr id="2" name="Picture 1" descr="Screen Shot 2018-09-13 at 5.17.17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3" y="3212976"/>
            <a:ext cx="7972919" cy="345638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484304" y="200834"/>
            <a:ext cx="41753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latin typeface="Arial"/>
              </a:rPr>
              <a:t>An example in R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07504" y="781180"/>
            <a:ext cx="1982847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latin typeface="Arial"/>
              </a:rPr>
              <a:t>Set up data: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781021" y="1484784"/>
            <a:ext cx="4855053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solidFill>
                  <a:srgbClr val="FF0000"/>
                </a:solidFill>
                <a:latin typeface="Arial"/>
              </a:rPr>
              <a:t>What mean is reported?</a:t>
            </a:r>
          </a:p>
          <a:p>
            <a:endParaRPr lang="en-US" sz="2600" dirty="0">
              <a:solidFill>
                <a:srgbClr val="FF0000"/>
              </a:solidFill>
              <a:latin typeface="Arial"/>
            </a:endParaRPr>
          </a:p>
          <a:p>
            <a:r>
              <a:rPr lang="en-US" sz="2600" dirty="0" smtClean="0">
                <a:solidFill>
                  <a:srgbClr val="FF0000"/>
                </a:solidFill>
                <a:latin typeface="Arial"/>
              </a:rPr>
              <a:t>What does the 95% CI refer to?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23256" cy="476250"/>
          </a:xfrm>
        </p:spPr>
        <p:txBody>
          <a:bodyPr/>
          <a:lstStyle/>
          <a:p>
            <a:pPr algn="r">
              <a:defRPr/>
            </a:pPr>
            <a:fld id="{2545DB84-0CB5-1046-8B67-1BA3CF21EE70}" type="slidenum">
              <a:rPr lang="en-GB" smtClean="0"/>
              <a:pPr algn="r">
                <a:defRPr/>
              </a:pPr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7088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creen Shot 2018-09-13 at 5.14.45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56" y="1268879"/>
            <a:ext cx="3673456" cy="4125574"/>
          </a:xfrm>
          <a:prstGeom prst="rect">
            <a:avLst/>
          </a:prstGeom>
        </p:spPr>
      </p:pic>
      <p:pic>
        <p:nvPicPr>
          <p:cNvPr id="2" name="Picture 1" descr="Screen Shot 2018-09-13 at 5.17.17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3" y="3212976"/>
            <a:ext cx="7972919" cy="345638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484304" y="200834"/>
            <a:ext cx="41753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latin typeface="Arial"/>
              </a:rPr>
              <a:t>An example in R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07504" y="781180"/>
            <a:ext cx="1982847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latin typeface="Arial"/>
              </a:rPr>
              <a:t>Set up data: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781021" y="1484784"/>
            <a:ext cx="5207851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solidFill>
                  <a:srgbClr val="FF0000"/>
                </a:solidFill>
                <a:latin typeface="Arial"/>
              </a:rPr>
              <a:t>Do we have any evidence that the</a:t>
            </a:r>
          </a:p>
          <a:p>
            <a:r>
              <a:rPr lang="en-US" sz="2600" dirty="0" smtClean="0">
                <a:solidFill>
                  <a:srgbClr val="FF0000"/>
                </a:solidFill>
                <a:latin typeface="Arial"/>
              </a:rPr>
              <a:t>drug changed hair density?</a:t>
            </a:r>
          </a:p>
        </p:txBody>
      </p:sp>
      <p:sp>
        <p:nvSpPr>
          <p:cNvPr id="11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23256" cy="476250"/>
          </a:xfrm>
        </p:spPr>
        <p:txBody>
          <a:bodyPr/>
          <a:lstStyle/>
          <a:p>
            <a:pPr algn="r">
              <a:defRPr/>
            </a:pPr>
            <a:fld id="{2545DB84-0CB5-1046-8B67-1BA3CF21EE70}" type="slidenum">
              <a:rPr lang="en-GB" smtClean="0"/>
              <a:pPr algn="r">
                <a:defRPr/>
              </a:pPr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0495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creen Shot 2018-09-13 at 5.14.45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56" y="1268879"/>
            <a:ext cx="3673456" cy="4125574"/>
          </a:xfrm>
          <a:prstGeom prst="rect">
            <a:avLst/>
          </a:prstGeom>
        </p:spPr>
      </p:pic>
      <p:pic>
        <p:nvPicPr>
          <p:cNvPr id="2" name="Picture 1" descr="Screen Shot 2018-09-13 at 5.17.17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3" y="3212976"/>
            <a:ext cx="7972919" cy="345638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491880" y="836712"/>
            <a:ext cx="5757481" cy="24929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solidFill>
                  <a:srgbClr val="FF0000"/>
                </a:solidFill>
                <a:latin typeface="Arial"/>
              </a:rPr>
              <a:t>The average difference in hair density </a:t>
            </a:r>
          </a:p>
          <a:p>
            <a:r>
              <a:rPr lang="en-US" sz="2600" dirty="0" smtClean="0">
                <a:solidFill>
                  <a:srgbClr val="FF0000"/>
                </a:solidFill>
                <a:latin typeface="Arial"/>
              </a:rPr>
              <a:t>pre- vs. post- drug application (95% </a:t>
            </a:r>
          </a:p>
          <a:p>
            <a:r>
              <a:rPr lang="en-US" sz="2600" dirty="0" smtClean="0">
                <a:solidFill>
                  <a:srgbClr val="FF0000"/>
                </a:solidFill>
                <a:latin typeface="Arial"/>
              </a:rPr>
              <a:t>CI:  -1.33 to 0.83 </a:t>
            </a:r>
            <a:r>
              <a:rPr lang="en-US" sz="2600" dirty="0">
                <a:solidFill>
                  <a:srgbClr val="FF0000"/>
                </a:solidFill>
                <a:latin typeface="Arial"/>
              </a:rPr>
              <a:t>follicles per </a:t>
            </a:r>
            <a:endParaRPr lang="en-US" sz="2600" dirty="0" smtClean="0">
              <a:solidFill>
                <a:srgbClr val="FF0000"/>
              </a:solidFill>
              <a:latin typeface="Arial"/>
            </a:endParaRPr>
          </a:p>
          <a:p>
            <a:r>
              <a:rPr lang="en-US" sz="2600" dirty="0" smtClean="0">
                <a:solidFill>
                  <a:srgbClr val="FF0000"/>
                </a:solidFill>
                <a:latin typeface="Arial"/>
              </a:rPr>
              <a:t>cm</a:t>
            </a:r>
            <a:r>
              <a:rPr lang="en-US" sz="2600" baseline="30000" dirty="0" smtClean="0">
                <a:solidFill>
                  <a:srgbClr val="FF0000"/>
                </a:solidFill>
                <a:latin typeface="Arial"/>
              </a:rPr>
              <a:t>2</a:t>
            </a:r>
            <a:r>
              <a:rPr lang="en-US" sz="2600" dirty="0" smtClean="0">
                <a:solidFill>
                  <a:srgbClr val="FF0000"/>
                </a:solidFill>
                <a:latin typeface="Arial"/>
              </a:rPr>
              <a:t>) did not differ significantly from </a:t>
            </a:r>
          </a:p>
          <a:p>
            <a:r>
              <a:rPr lang="en-US" sz="2600" dirty="0" smtClean="0">
                <a:solidFill>
                  <a:srgbClr val="FF0000"/>
                </a:solidFill>
                <a:latin typeface="Arial"/>
              </a:rPr>
              <a:t>zero (paired t-test, t=0.51, </a:t>
            </a:r>
            <a:r>
              <a:rPr lang="en-US" sz="2600" dirty="0" err="1" smtClean="0">
                <a:solidFill>
                  <a:srgbClr val="FF0000"/>
                </a:solidFill>
                <a:latin typeface="Arial"/>
              </a:rPr>
              <a:t>df</a:t>
            </a:r>
            <a:r>
              <a:rPr lang="en-US" sz="2600" dirty="0" smtClean="0">
                <a:solidFill>
                  <a:srgbClr val="FF0000"/>
                </a:solidFill>
                <a:latin typeface="Arial"/>
              </a:rPr>
              <a:t> = 9, </a:t>
            </a:r>
          </a:p>
          <a:p>
            <a:r>
              <a:rPr lang="en-US" sz="2600" dirty="0" smtClean="0">
                <a:solidFill>
                  <a:srgbClr val="FF0000"/>
                </a:solidFill>
                <a:latin typeface="Arial"/>
              </a:rPr>
              <a:t>p = 0.61).  </a:t>
            </a:r>
            <a:r>
              <a:rPr lang="en-US" sz="2600" b="1" i="1" dirty="0" smtClean="0">
                <a:solidFill>
                  <a:srgbClr val="FF0000"/>
                </a:solidFill>
                <a:latin typeface="Arial"/>
              </a:rPr>
              <a:t>Plot raw data, too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484304" y="200834"/>
            <a:ext cx="41753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latin typeface="Arial"/>
              </a:rPr>
              <a:t>An example in R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07504" y="781180"/>
            <a:ext cx="1982847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latin typeface="Arial"/>
              </a:rPr>
              <a:t>Set up data: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defRPr/>
            </a:pPr>
            <a:fld id="{2545DB84-0CB5-1046-8B67-1BA3CF21EE70}" type="slidenum">
              <a:rPr lang="en-GB" smtClean="0"/>
              <a:pPr algn="r">
                <a:defRPr/>
              </a:pPr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4545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94849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26"/>
          <p:cNvSpPr txBox="1"/>
          <p:nvPr/>
        </p:nvSpPr>
        <p:spPr>
          <a:xfrm>
            <a:off x="2997391" y="200834"/>
            <a:ext cx="314921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latin typeface="Arial"/>
              </a:rPr>
              <a:t>Paired t-test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61765" y="908720"/>
            <a:ext cx="88204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/>
              </a:rPr>
              <a:t>Compares difference between two groups when data are paired</a:t>
            </a:r>
          </a:p>
          <a:p>
            <a:endParaRPr lang="en-US" sz="2400" dirty="0">
              <a:latin typeface="Arial"/>
            </a:endParaRPr>
          </a:p>
        </p:txBody>
      </p:sp>
      <p:sp>
        <p:nvSpPr>
          <p:cNvPr id="4" name="Slide Number Placeholder 2"/>
          <p:cNvSpPr txBox="1">
            <a:spLocks/>
          </p:cNvSpPr>
          <p:nvPr/>
        </p:nvSpPr>
        <p:spPr>
          <a:xfrm>
            <a:off x="6553200" y="6245225"/>
            <a:ext cx="2123256" cy="47625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fld id="{2545DB84-0CB5-1046-8B67-1BA3CF21EE70}" type="slidenum">
              <a:rPr lang="en-GB" smtClean="0"/>
              <a:pPr algn="r">
                <a:defRPr/>
              </a:pPr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9160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3384376" y="3645024"/>
            <a:ext cx="2483768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700" dirty="0" smtClean="0">
                <a:latin typeface="Arial"/>
                <a:hlinkClick r:id="rId3"/>
              </a:rPr>
              <a:t>“baby mice under a board”</a:t>
            </a:r>
            <a:r>
              <a:rPr lang="en-GB" sz="700" dirty="0" smtClean="0">
                <a:latin typeface="Arial"/>
              </a:rPr>
              <a:t> by </a:t>
            </a:r>
            <a:r>
              <a:rPr lang="en-GB" sz="700" dirty="0" err="1" smtClean="0">
                <a:latin typeface="Arial"/>
              </a:rPr>
              <a:t>Derell</a:t>
            </a:r>
            <a:r>
              <a:rPr lang="en-GB" sz="700" dirty="0" smtClean="0">
                <a:latin typeface="Arial"/>
              </a:rPr>
              <a:t> </a:t>
            </a:r>
            <a:r>
              <a:rPr lang="en-GB" sz="700" dirty="0" err="1" smtClean="0">
                <a:latin typeface="Arial"/>
              </a:rPr>
              <a:t>Licht</a:t>
            </a:r>
            <a:r>
              <a:rPr lang="en-GB" sz="700" dirty="0" smtClean="0">
                <a:latin typeface="Arial"/>
              </a:rPr>
              <a:t> </a:t>
            </a:r>
            <a:r>
              <a:rPr lang="en-GB" sz="700" dirty="0" smtClean="0">
                <a:latin typeface="Arial"/>
                <a:hlinkClick r:id="rId4"/>
              </a:rPr>
              <a:t>CC BY-ND 2.0</a:t>
            </a:r>
            <a:endParaRPr lang="en-GB" sz="700" dirty="0">
              <a:latin typeface="Arial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267744" y="1332056"/>
            <a:ext cx="107413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Arial"/>
              </a:rPr>
              <a:t>Drug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496644" y="1340768"/>
            <a:ext cx="166764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Arial"/>
              </a:rPr>
              <a:t>Placebo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941285" y="2124144"/>
            <a:ext cx="173517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Arial"/>
              </a:rPr>
              <a:t>Family 1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40840" y="4038478"/>
            <a:ext cx="173517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Arial"/>
              </a:rPr>
              <a:t>Family 2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997391" y="200834"/>
            <a:ext cx="314921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latin typeface="Arial"/>
              </a:rPr>
              <a:t>Paired t-test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61765" y="908720"/>
            <a:ext cx="88204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/>
              </a:rPr>
              <a:t>Compares difference between two groups when data are paired</a:t>
            </a:r>
          </a:p>
          <a:p>
            <a:endParaRPr lang="en-US" sz="2400" dirty="0">
              <a:latin typeface="Arial"/>
            </a:endParaRPr>
          </a:p>
        </p:txBody>
      </p:sp>
      <p:pic>
        <p:nvPicPr>
          <p:cNvPr id="8" name="Picture 7" descr="4475668254_e5435028a5_b.jp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0136" y="2060848"/>
            <a:ext cx="2123728" cy="1592796"/>
          </a:xfrm>
          <a:prstGeom prst="rect">
            <a:avLst/>
          </a:prstGeom>
        </p:spPr>
      </p:pic>
      <p:sp>
        <p:nvSpPr>
          <p:cNvPr id="9" name="Oval 8"/>
          <p:cNvSpPr/>
          <p:nvPr/>
        </p:nvSpPr>
        <p:spPr>
          <a:xfrm>
            <a:off x="4932040" y="2348880"/>
            <a:ext cx="648072" cy="648072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3707904" y="2458950"/>
            <a:ext cx="648072" cy="648072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Arrow Connector 19"/>
          <p:cNvCxnSpPr/>
          <p:nvPr/>
        </p:nvCxnSpPr>
        <p:spPr>
          <a:xfrm flipH="1" flipV="1">
            <a:off x="2771800" y="2492896"/>
            <a:ext cx="936104" cy="36209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5580112" y="2492896"/>
            <a:ext cx="864096" cy="19062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5" name="Picture 24" descr="48350224061_2ed6893c4a_b.jp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0175" y="3975182"/>
            <a:ext cx="2127003" cy="1296144"/>
          </a:xfrm>
          <a:prstGeom prst="rect">
            <a:avLst/>
          </a:prstGeom>
        </p:spPr>
      </p:pic>
      <p:sp>
        <p:nvSpPr>
          <p:cNvPr id="26" name="Oval 25"/>
          <p:cNvSpPr/>
          <p:nvPr/>
        </p:nvSpPr>
        <p:spPr>
          <a:xfrm>
            <a:off x="4283968" y="4263214"/>
            <a:ext cx="792088" cy="648072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 rot="1455350">
            <a:off x="3705978" y="4453744"/>
            <a:ext cx="1051721" cy="648072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Arrow Connector 27"/>
          <p:cNvCxnSpPr/>
          <p:nvPr/>
        </p:nvCxnSpPr>
        <p:spPr>
          <a:xfrm flipH="1" flipV="1">
            <a:off x="2843808" y="4263214"/>
            <a:ext cx="902193" cy="29009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V="1">
            <a:off x="5080289" y="4407230"/>
            <a:ext cx="1219903" cy="18211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6948264" y="5868560"/>
            <a:ext cx="181405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Arial"/>
              </a:rPr>
              <a:t>Family </a:t>
            </a:r>
            <a:r>
              <a:rPr lang="en-US" sz="3200" i="1" dirty="0" smtClean="0">
                <a:latin typeface="Arial"/>
              </a:rPr>
              <a:t>n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4258118" y="5652536"/>
            <a:ext cx="67392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Arial"/>
              </a:rPr>
              <a:t>…</a:t>
            </a:r>
            <a:endParaRPr lang="en-US" sz="3200" i="1" dirty="0" smtClean="0">
              <a:latin typeface="Arial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370781" y="5317177"/>
            <a:ext cx="2353347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 smtClean="0">
                <a:latin typeface="Arial"/>
                <a:hlinkClick r:id="rId7"/>
              </a:rPr>
              <a:t>“baby mice”</a:t>
            </a:r>
            <a:r>
              <a:rPr lang="en-US" sz="700" dirty="0" smtClean="0">
                <a:latin typeface="Arial"/>
              </a:rPr>
              <a:t> by Nick </a:t>
            </a:r>
            <a:r>
              <a:rPr lang="en-US" sz="700" dirty="0" err="1" smtClean="0">
                <a:latin typeface="Arial"/>
              </a:rPr>
              <a:t>Goodrum</a:t>
            </a:r>
            <a:r>
              <a:rPr lang="en-US" sz="700" dirty="0" smtClean="0">
                <a:latin typeface="Arial"/>
              </a:rPr>
              <a:t> Photography </a:t>
            </a:r>
            <a:r>
              <a:rPr lang="en-US" sz="700" dirty="0" smtClean="0">
                <a:latin typeface="Arial"/>
                <a:hlinkClick r:id="rId8"/>
              </a:rPr>
              <a:t>CC BY 2.0 </a:t>
            </a:r>
            <a:endParaRPr lang="en-US" sz="700" dirty="0">
              <a:latin typeface="Arial"/>
            </a:endParaRPr>
          </a:p>
        </p:txBody>
      </p:sp>
      <p:sp>
        <p:nvSpPr>
          <p:cNvPr id="22" name="Slide Number Placeholder 2"/>
          <p:cNvSpPr txBox="1">
            <a:spLocks/>
          </p:cNvSpPr>
          <p:nvPr/>
        </p:nvSpPr>
        <p:spPr>
          <a:xfrm>
            <a:off x="6553200" y="6245225"/>
            <a:ext cx="2123256" cy="47625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fld id="{2545DB84-0CB5-1046-8B67-1BA3CF21EE70}" type="slidenum">
              <a:rPr lang="en-GB" smtClean="0"/>
              <a:pPr algn="r">
                <a:defRPr/>
              </a:pPr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2222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2051720" y="3471126"/>
            <a:ext cx="1835696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700" dirty="0" smtClean="0">
                <a:latin typeface="Arial"/>
                <a:hlinkClick r:id="rId3"/>
              </a:rPr>
              <a:t>“Kittens!”</a:t>
            </a:r>
            <a:r>
              <a:rPr lang="en-GB" sz="700" dirty="0" smtClean="0">
                <a:latin typeface="Arial"/>
              </a:rPr>
              <a:t> by London looks </a:t>
            </a:r>
            <a:r>
              <a:rPr lang="en-GB" sz="700" dirty="0" smtClean="0">
                <a:latin typeface="Arial"/>
                <a:hlinkClick r:id="rId4"/>
              </a:rPr>
              <a:t>CC BY 2.0</a:t>
            </a:r>
            <a:endParaRPr lang="en-GB" sz="700" dirty="0">
              <a:latin typeface="Arial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187737" y="1412776"/>
            <a:ext cx="139373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Arial"/>
              </a:rPr>
              <a:t>Before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644121" y="1421488"/>
            <a:ext cx="105670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Arial"/>
              </a:rPr>
              <a:t>After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997391" y="200834"/>
            <a:ext cx="314921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latin typeface="Arial"/>
              </a:rPr>
              <a:t>Paired t-test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61765" y="908720"/>
            <a:ext cx="88204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/>
              </a:rPr>
              <a:t>Compares difference between two groups when data are paired</a:t>
            </a:r>
          </a:p>
          <a:p>
            <a:endParaRPr lang="en-US" sz="2400" dirty="0">
              <a:latin typeface="Arial"/>
            </a:endParaRPr>
          </a:p>
        </p:txBody>
      </p:sp>
      <p:pic>
        <p:nvPicPr>
          <p:cNvPr id="2" name="Picture 1" descr="5638424882_81a41013a7_b.jp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0569" y="1988840"/>
            <a:ext cx="1116124" cy="1488166"/>
          </a:xfrm>
          <a:prstGeom prst="rect">
            <a:avLst/>
          </a:prstGeom>
        </p:spPr>
      </p:pic>
      <p:pic>
        <p:nvPicPr>
          <p:cNvPr id="3" name="Picture 2" descr="8474229421_e2eb45455b_b.jp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6543" y="3717032"/>
            <a:ext cx="1584176" cy="105663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977015" y="4799849"/>
            <a:ext cx="1851789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 smtClean="0">
                <a:latin typeface="Arial"/>
                <a:hlinkClick r:id="rId7"/>
              </a:rPr>
              <a:t>“Kitten!”</a:t>
            </a:r>
            <a:r>
              <a:rPr lang="en-US" sz="700" dirty="0" smtClean="0">
                <a:latin typeface="Arial"/>
              </a:rPr>
              <a:t> by Martin </a:t>
            </a:r>
            <a:r>
              <a:rPr lang="en-US" sz="700" dirty="0" err="1" smtClean="0">
                <a:latin typeface="Arial"/>
              </a:rPr>
              <a:t>Cathrae</a:t>
            </a:r>
            <a:r>
              <a:rPr lang="en-US" sz="700" dirty="0" smtClean="0">
                <a:latin typeface="Arial"/>
              </a:rPr>
              <a:t> </a:t>
            </a:r>
            <a:r>
              <a:rPr lang="en-US" sz="700" dirty="0" smtClean="0">
                <a:latin typeface="Arial"/>
                <a:hlinkClick r:id="rId8"/>
              </a:rPr>
              <a:t>CC BY_SA 2.0</a:t>
            </a:r>
            <a:endParaRPr lang="en-US" sz="700" dirty="0">
              <a:latin typeface="Arial"/>
            </a:endParaRPr>
          </a:p>
        </p:txBody>
      </p:sp>
      <p:pic>
        <p:nvPicPr>
          <p:cNvPr id="5" name="Picture 4" descr="4626549119_6c524ace61_b.jpg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6543" y="5085184"/>
            <a:ext cx="1584176" cy="118813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111484" y="6280466"/>
            <a:ext cx="1609867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 smtClean="0">
                <a:latin typeface="Arial"/>
                <a:hlinkClick r:id="rId10"/>
              </a:rPr>
              <a:t>“Kitten!”</a:t>
            </a:r>
            <a:r>
              <a:rPr lang="en-US" sz="700" dirty="0" smtClean="0">
                <a:latin typeface="Arial"/>
              </a:rPr>
              <a:t> by </a:t>
            </a:r>
            <a:r>
              <a:rPr lang="en-US" sz="700" dirty="0" err="1" smtClean="0">
                <a:latin typeface="Arial"/>
              </a:rPr>
              <a:t>mtrichardson</a:t>
            </a:r>
            <a:r>
              <a:rPr lang="en-US" sz="700" dirty="0" smtClean="0">
                <a:latin typeface="Arial"/>
              </a:rPr>
              <a:t> </a:t>
            </a:r>
            <a:r>
              <a:rPr lang="en-US" sz="700" dirty="0" smtClean="0">
                <a:latin typeface="Arial"/>
                <a:hlinkClick r:id="rId4"/>
              </a:rPr>
              <a:t>CC BY 2.0</a:t>
            </a:r>
            <a:endParaRPr lang="en-US" sz="700" dirty="0">
              <a:latin typeface="Arial"/>
            </a:endParaRPr>
          </a:p>
        </p:txBody>
      </p:sp>
      <p:pic>
        <p:nvPicPr>
          <p:cNvPr id="16" name="Picture 15" descr="5638424882_81a41013a7_b.jpg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7105" y="1988839"/>
            <a:ext cx="1350150" cy="1800201"/>
          </a:xfrm>
          <a:prstGeom prst="rect">
            <a:avLst/>
          </a:prstGeom>
        </p:spPr>
      </p:pic>
      <p:pic>
        <p:nvPicPr>
          <p:cNvPr id="17" name="Picture 16" descr="8474229421_e2eb45455b_b.jpg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4425" y="3861048"/>
            <a:ext cx="1295511" cy="864096"/>
          </a:xfrm>
          <a:prstGeom prst="rect">
            <a:avLst/>
          </a:prstGeom>
        </p:spPr>
      </p:pic>
      <p:pic>
        <p:nvPicPr>
          <p:cNvPr id="18" name="Picture 17" descr="4626549119_6c524ace61_b.jpg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4815154"/>
            <a:ext cx="2088232" cy="1566174"/>
          </a:xfrm>
          <a:prstGeom prst="rect">
            <a:avLst/>
          </a:prstGeom>
        </p:spPr>
      </p:pic>
      <p:sp>
        <p:nvSpPr>
          <p:cNvPr id="19" name="Slide Number Placeholder 2"/>
          <p:cNvSpPr txBox="1">
            <a:spLocks/>
          </p:cNvSpPr>
          <p:nvPr/>
        </p:nvSpPr>
        <p:spPr>
          <a:xfrm>
            <a:off x="6553200" y="6245225"/>
            <a:ext cx="2123256" cy="47625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fld id="{2545DB84-0CB5-1046-8B67-1BA3CF21EE70}" type="slidenum">
              <a:rPr lang="en-GB" smtClean="0"/>
              <a:pPr algn="r">
                <a:defRPr/>
              </a:pPr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3330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547664" y="1476072"/>
            <a:ext cx="238178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Arial"/>
              </a:rPr>
              <a:t>Treatment 1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076056" y="1484784"/>
            <a:ext cx="238178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Arial"/>
              </a:rPr>
              <a:t>Treatment 2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556237" y="2564904"/>
            <a:ext cx="125667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Arial"/>
              </a:rPr>
              <a:t>Day 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596336" y="4077072"/>
            <a:ext cx="125667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Arial"/>
              </a:rPr>
              <a:t>Day 2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628245" y="5445224"/>
            <a:ext cx="133556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Arial"/>
              </a:rPr>
              <a:t>Day </a:t>
            </a:r>
            <a:r>
              <a:rPr lang="en-US" sz="3200" i="1" dirty="0" smtClean="0">
                <a:latin typeface="Arial"/>
              </a:rPr>
              <a:t>n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997391" y="200834"/>
            <a:ext cx="314921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latin typeface="Arial"/>
              </a:rPr>
              <a:t>Paired t-test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61765" y="908720"/>
            <a:ext cx="88204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/>
              </a:rPr>
              <a:t>Compares difference between two groups when data are paired</a:t>
            </a:r>
          </a:p>
          <a:p>
            <a:endParaRPr lang="en-US" sz="2400" dirty="0">
              <a:latin typeface="Arial"/>
            </a:endParaRPr>
          </a:p>
        </p:txBody>
      </p:sp>
      <p:sp>
        <p:nvSpPr>
          <p:cNvPr id="18" name="Slide Number Placeholder 2"/>
          <p:cNvSpPr txBox="1">
            <a:spLocks/>
          </p:cNvSpPr>
          <p:nvPr/>
        </p:nvSpPr>
        <p:spPr>
          <a:xfrm>
            <a:off x="6553200" y="6245225"/>
            <a:ext cx="2123256" cy="47625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fld id="{2545DB84-0CB5-1046-8B67-1BA3CF21EE70}" type="slidenum">
              <a:rPr lang="en-GB" smtClean="0"/>
              <a:pPr algn="r">
                <a:defRPr/>
              </a:pPr>
              <a:t>5</a:t>
            </a:fld>
            <a:endParaRPr lang="en-GB" dirty="0"/>
          </a:p>
        </p:txBody>
      </p:sp>
      <p:pic>
        <p:nvPicPr>
          <p:cNvPr id="4" name="Picture 3" descr="4040387453_21341f15de_b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5472" y="2180627"/>
            <a:ext cx="1080120" cy="1440160"/>
          </a:xfrm>
          <a:prstGeom prst="rect">
            <a:avLst/>
          </a:prstGeom>
        </p:spPr>
      </p:pic>
      <p:sp>
        <p:nvSpPr>
          <p:cNvPr id="21" name="Rectangle 20"/>
          <p:cNvSpPr/>
          <p:nvPr/>
        </p:nvSpPr>
        <p:spPr>
          <a:xfrm>
            <a:off x="0" y="6546830"/>
            <a:ext cx="9144000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700" dirty="0" smtClean="0">
                <a:latin typeface="Arial"/>
                <a:hlinkClick r:id="rId4"/>
              </a:rPr>
              <a:t>“Mad scientist at the DEN virtual conference-1”</a:t>
            </a:r>
            <a:r>
              <a:rPr lang="en-GB" sz="700" dirty="0" smtClean="0">
                <a:latin typeface="Arial"/>
              </a:rPr>
              <a:t> by </a:t>
            </a:r>
            <a:r>
              <a:rPr lang="en-GB" sz="700" dirty="0" err="1" smtClean="0">
                <a:latin typeface="Arial"/>
              </a:rPr>
              <a:t>krossbow</a:t>
            </a:r>
            <a:r>
              <a:rPr lang="en-GB" sz="700" dirty="0" smtClean="0">
                <a:latin typeface="Arial"/>
              </a:rPr>
              <a:t> CC </a:t>
            </a:r>
            <a:r>
              <a:rPr lang="en-GB" sz="700" dirty="0" smtClean="0">
                <a:latin typeface="Arial"/>
                <a:hlinkClick r:id="rId5"/>
              </a:rPr>
              <a:t>BY 2.0 </a:t>
            </a:r>
            <a:r>
              <a:rPr lang="en-GB" sz="700" dirty="0" smtClean="0">
                <a:latin typeface="Arial"/>
              </a:rPr>
              <a:t>                                  </a:t>
            </a:r>
            <a:r>
              <a:rPr lang="en-GB" sz="700" dirty="0" smtClean="0">
                <a:latin typeface="Arial"/>
                <a:hlinkClick r:id="rId6"/>
              </a:rPr>
              <a:t>“Sylvia @ Mad Evil Scientist 6”</a:t>
            </a:r>
            <a:r>
              <a:rPr lang="en-GB" sz="700" dirty="0" smtClean="0">
                <a:latin typeface="Arial"/>
              </a:rPr>
              <a:t> by </a:t>
            </a:r>
            <a:r>
              <a:rPr lang="en-GB" sz="700" dirty="0" err="1" smtClean="0">
                <a:latin typeface="Arial"/>
              </a:rPr>
              <a:t>oskay</a:t>
            </a:r>
            <a:r>
              <a:rPr lang="en-GB" sz="700" dirty="0" smtClean="0">
                <a:latin typeface="Arial"/>
              </a:rPr>
              <a:t>   </a:t>
            </a:r>
            <a:r>
              <a:rPr lang="en-GB" sz="700" dirty="0" smtClean="0">
                <a:latin typeface="Arial"/>
                <a:hlinkClick r:id="rId5"/>
              </a:rPr>
              <a:t>CC BY 2.0</a:t>
            </a:r>
            <a:endParaRPr lang="en-GB" sz="700" dirty="0">
              <a:latin typeface="Arial"/>
            </a:endParaRPr>
          </a:p>
        </p:txBody>
      </p:sp>
      <p:pic>
        <p:nvPicPr>
          <p:cNvPr id="6" name="Picture 5" descr="8504414411_56b12d52b1_b.jpg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3836810"/>
            <a:ext cx="1763688" cy="1176366"/>
          </a:xfrm>
          <a:prstGeom prst="rect">
            <a:avLst/>
          </a:prstGeom>
        </p:spPr>
      </p:pic>
      <p:pic>
        <p:nvPicPr>
          <p:cNvPr id="27" name="Picture 26" descr="4040387453_21341f15de_b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2384" y="2180626"/>
            <a:ext cx="1080120" cy="1440160"/>
          </a:xfrm>
          <a:prstGeom prst="rect">
            <a:avLst/>
          </a:prstGeom>
        </p:spPr>
      </p:pic>
      <p:pic>
        <p:nvPicPr>
          <p:cNvPr id="28" name="Picture 27" descr="8504414411_56b12d52b1_b.jpg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0600" y="3836809"/>
            <a:ext cx="1763688" cy="1176366"/>
          </a:xfrm>
          <a:prstGeom prst="rect">
            <a:avLst/>
          </a:prstGeom>
        </p:spPr>
      </p:pic>
      <p:sp>
        <p:nvSpPr>
          <p:cNvPr id="29" name="TextBox 28"/>
          <p:cNvSpPr txBox="1"/>
          <p:nvPr/>
        </p:nvSpPr>
        <p:spPr>
          <a:xfrm>
            <a:off x="6012160" y="5445224"/>
            <a:ext cx="67392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Arial"/>
              </a:rPr>
              <a:t>…</a:t>
            </a:r>
            <a:endParaRPr lang="en-US" sz="3200" i="1" dirty="0" smtClean="0">
              <a:latin typeface="Arial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267744" y="5445224"/>
            <a:ext cx="67392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Arial"/>
              </a:rPr>
              <a:t>…</a:t>
            </a:r>
            <a:endParaRPr lang="en-US" sz="3200" i="1" dirty="0" smtClean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37923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547664" y="1476072"/>
            <a:ext cx="238178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Arial"/>
              </a:rPr>
              <a:t>Treatment 1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076056" y="1484784"/>
            <a:ext cx="238178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Arial"/>
              </a:rPr>
              <a:t>Treatment 2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556237" y="2564904"/>
            <a:ext cx="125667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Arial"/>
              </a:rPr>
              <a:t>Day 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596336" y="4077072"/>
            <a:ext cx="125667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Arial"/>
              </a:rPr>
              <a:t>Day 2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628245" y="5445224"/>
            <a:ext cx="133556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Arial"/>
              </a:rPr>
              <a:t>Day </a:t>
            </a:r>
            <a:r>
              <a:rPr lang="en-US" sz="3200" i="1" dirty="0" smtClean="0">
                <a:latin typeface="Arial"/>
              </a:rPr>
              <a:t>n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997391" y="200834"/>
            <a:ext cx="314921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latin typeface="Arial"/>
              </a:rPr>
              <a:t>Paired t-test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61765" y="908720"/>
            <a:ext cx="88204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/>
              </a:rPr>
              <a:t>Compares difference between two groups when data are paired</a:t>
            </a:r>
          </a:p>
          <a:p>
            <a:endParaRPr lang="en-US" sz="2400" dirty="0">
              <a:latin typeface="Arial"/>
            </a:endParaRPr>
          </a:p>
        </p:txBody>
      </p:sp>
      <p:sp>
        <p:nvSpPr>
          <p:cNvPr id="18" name="Slide Number Placeholder 2"/>
          <p:cNvSpPr txBox="1">
            <a:spLocks/>
          </p:cNvSpPr>
          <p:nvPr/>
        </p:nvSpPr>
        <p:spPr>
          <a:xfrm>
            <a:off x="6553200" y="6245225"/>
            <a:ext cx="2123256" cy="47625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fld id="{2545DB84-0CB5-1046-8B67-1BA3CF21EE70}" type="slidenum">
              <a:rPr lang="en-GB" smtClean="0"/>
              <a:pPr algn="r">
                <a:defRPr/>
              </a:pPr>
              <a:t>6</a:t>
            </a:fld>
            <a:endParaRPr lang="en-GB" dirty="0"/>
          </a:p>
        </p:txBody>
      </p:sp>
      <p:pic>
        <p:nvPicPr>
          <p:cNvPr id="4" name="Picture 3" descr="4040387453_21341f15de_b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5472" y="2180627"/>
            <a:ext cx="1080120" cy="1440160"/>
          </a:xfrm>
          <a:prstGeom prst="rect">
            <a:avLst/>
          </a:prstGeom>
        </p:spPr>
      </p:pic>
      <p:sp>
        <p:nvSpPr>
          <p:cNvPr id="21" name="Rectangle 20"/>
          <p:cNvSpPr/>
          <p:nvPr/>
        </p:nvSpPr>
        <p:spPr>
          <a:xfrm>
            <a:off x="0" y="6546830"/>
            <a:ext cx="9144000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700" dirty="0" smtClean="0">
                <a:latin typeface="Arial"/>
                <a:hlinkClick r:id="rId4"/>
              </a:rPr>
              <a:t>“Mad scientist at the DEN virtual conference-1”</a:t>
            </a:r>
            <a:r>
              <a:rPr lang="en-GB" sz="700" dirty="0" smtClean="0">
                <a:latin typeface="Arial"/>
              </a:rPr>
              <a:t> by </a:t>
            </a:r>
            <a:r>
              <a:rPr lang="en-GB" sz="700" dirty="0" err="1" smtClean="0">
                <a:latin typeface="Arial"/>
              </a:rPr>
              <a:t>krossbow</a:t>
            </a:r>
            <a:r>
              <a:rPr lang="en-GB" sz="700" dirty="0" smtClean="0">
                <a:latin typeface="Arial"/>
              </a:rPr>
              <a:t> CC </a:t>
            </a:r>
            <a:r>
              <a:rPr lang="en-GB" sz="700" dirty="0" smtClean="0">
                <a:latin typeface="Arial"/>
                <a:hlinkClick r:id="rId5"/>
              </a:rPr>
              <a:t>BY 2.0 </a:t>
            </a:r>
            <a:r>
              <a:rPr lang="en-GB" sz="700" dirty="0" smtClean="0">
                <a:latin typeface="Arial"/>
              </a:rPr>
              <a:t>                                  </a:t>
            </a:r>
            <a:r>
              <a:rPr lang="en-GB" sz="700" dirty="0" smtClean="0">
                <a:latin typeface="Arial"/>
                <a:hlinkClick r:id="rId6"/>
              </a:rPr>
              <a:t>“Sylvia @ Mad Evil Scientist 6”</a:t>
            </a:r>
            <a:r>
              <a:rPr lang="en-GB" sz="700" dirty="0" smtClean="0">
                <a:latin typeface="Arial"/>
              </a:rPr>
              <a:t> by </a:t>
            </a:r>
            <a:r>
              <a:rPr lang="en-GB" sz="700" dirty="0" err="1" smtClean="0">
                <a:latin typeface="Arial"/>
              </a:rPr>
              <a:t>oskay</a:t>
            </a:r>
            <a:r>
              <a:rPr lang="en-GB" sz="700" dirty="0" smtClean="0">
                <a:latin typeface="Arial"/>
              </a:rPr>
              <a:t>   </a:t>
            </a:r>
            <a:r>
              <a:rPr lang="en-GB" sz="700" dirty="0" smtClean="0">
                <a:latin typeface="Arial"/>
                <a:hlinkClick r:id="rId5"/>
              </a:rPr>
              <a:t>CC BY 2.0</a:t>
            </a:r>
            <a:endParaRPr lang="en-GB" sz="700" dirty="0">
              <a:latin typeface="Arial"/>
            </a:endParaRPr>
          </a:p>
        </p:txBody>
      </p:sp>
      <p:pic>
        <p:nvPicPr>
          <p:cNvPr id="6" name="Picture 5" descr="8504414411_56b12d52b1_b.jpg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3836810"/>
            <a:ext cx="1763688" cy="1176366"/>
          </a:xfrm>
          <a:prstGeom prst="rect">
            <a:avLst/>
          </a:prstGeom>
        </p:spPr>
      </p:pic>
      <p:pic>
        <p:nvPicPr>
          <p:cNvPr id="27" name="Picture 26" descr="4040387453_21341f15de_b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2384" y="2180626"/>
            <a:ext cx="1080120" cy="1440160"/>
          </a:xfrm>
          <a:prstGeom prst="rect">
            <a:avLst/>
          </a:prstGeom>
        </p:spPr>
      </p:pic>
      <p:pic>
        <p:nvPicPr>
          <p:cNvPr id="28" name="Picture 27" descr="8504414411_56b12d52b1_b.jpg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0600" y="3836809"/>
            <a:ext cx="1763688" cy="1176366"/>
          </a:xfrm>
          <a:prstGeom prst="rect">
            <a:avLst/>
          </a:prstGeom>
        </p:spPr>
      </p:pic>
      <p:sp>
        <p:nvSpPr>
          <p:cNvPr id="29" name="TextBox 28"/>
          <p:cNvSpPr txBox="1"/>
          <p:nvPr/>
        </p:nvSpPr>
        <p:spPr>
          <a:xfrm>
            <a:off x="6012160" y="5445224"/>
            <a:ext cx="67392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Arial"/>
              </a:rPr>
              <a:t>…</a:t>
            </a:r>
            <a:endParaRPr lang="en-US" sz="3200" i="1" dirty="0" smtClean="0">
              <a:latin typeface="Arial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267744" y="5445224"/>
            <a:ext cx="67392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Arial"/>
              </a:rPr>
              <a:t>…</a:t>
            </a:r>
            <a:endParaRPr lang="en-US" sz="3200" i="1" dirty="0" smtClean="0">
              <a:latin typeface="Arial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10218" y="5043058"/>
            <a:ext cx="852356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dirty="0" smtClean="0">
                <a:solidFill>
                  <a:srgbClr val="FF0000"/>
                </a:solidFill>
                <a:latin typeface="Arial"/>
              </a:rPr>
              <a:t>Pairing helps control for random variation in your data</a:t>
            </a:r>
          </a:p>
          <a:p>
            <a:endParaRPr lang="en-US" sz="2700" dirty="0">
              <a:solidFill>
                <a:schemeClr val="tx2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29595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26"/>
          <p:cNvSpPr txBox="1"/>
          <p:nvPr/>
        </p:nvSpPr>
        <p:spPr>
          <a:xfrm>
            <a:off x="3160947" y="200834"/>
            <a:ext cx="314921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latin typeface="Arial"/>
              </a:rPr>
              <a:t>Paired t-test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281197" y="980728"/>
            <a:ext cx="2908719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latin typeface="Arial"/>
              </a:rPr>
              <a:t>How does it work?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96111" y="5013176"/>
            <a:ext cx="8351778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latin typeface="Arial"/>
              </a:rPr>
              <a:t>Paired t-test analyzes the </a:t>
            </a:r>
            <a:r>
              <a:rPr lang="en-US" sz="2600" b="1" i="1" dirty="0" smtClean="0">
                <a:latin typeface="Arial"/>
              </a:rPr>
              <a:t>difference </a:t>
            </a:r>
            <a:r>
              <a:rPr lang="en-US" sz="2600" dirty="0" smtClean="0">
                <a:latin typeface="Arial"/>
              </a:rPr>
              <a:t>between the pairs</a:t>
            </a:r>
          </a:p>
          <a:p>
            <a:r>
              <a:rPr lang="en-US" sz="2600" dirty="0" smtClean="0">
                <a:solidFill>
                  <a:srgbClr val="660066"/>
                </a:solidFill>
                <a:latin typeface="Arial"/>
              </a:rPr>
              <a:t>Does the </a:t>
            </a:r>
            <a:r>
              <a:rPr lang="en-US" sz="2600" b="1" i="1" dirty="0" smtClean="0">
                <a:solidFill>
                  <a:srgbClr val="660066"/>
                </a:solidFill>
                <a:latin typeface="Arial"/>
              </a:rPr>
              <a:t>difference </a:t>
            </a:r>
            <a:r>
              <a:rPr lang="en-US" sz="2600" dirty="0" smtClean="0">
                <a:solidFill>
                  <a:srgbClr val="660066"/>
                </a:solidFill>
                <a:latin typeface="Arial"/>
              </a:rPr>
              <a:t>differ significantly </a:t>
            </a:r>
            <a:r>
              <a:rPr lang="en-US" sz="2600" dirty="0">
                <a:solidFill>
                  <a:srgbClr val="660066"/>
                </a:solidFill>
                <a:latin typeface="Arial"/>
              </a:rPr>
              <a:t>from </a:t>
            </a:r>
            <a:r>
              <a:rPr lang="en-US" sz="2600" dirty="0" smtClean="0">
                <a:solidFill>
                  <a:srgbClr val="660066"/>
                </a:solidFill>
                <a:latin typeface="Arial"/>
              </a:rPr>
              <a:t>zero?</a:t>
            </a:r>
          </a:p>
        </p:txBody>
      </p:sp>
      <p:sp>
        <p:nvSpPr>
          <p:cNvPr id="6" name="Slide Number Placeholder 2"/>
          <p:cNvSpPr txBox="1">
            <a:spLocks/>
          </p:cNvSpPr>
          <p:nvPr/>
        </p:nvSpPr>
        <p:spPr>
          <a:xfrm>
            <a:off x="6553200" y="6245225"/>
            <a:ext cx="2123256" cy="47625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fld id="{2545DB84-0CB5-1046-8B67-1BA3CF21EE70}" type="slidenum">
              <a:rPr lang="en-GB" smtClean="0"/>
              <a:pPr algn="r">
                <a:defRPr/>
              </a:pPr>
              <a:t>7</a:t>
            </a:fld>
            <a:endParaRPr lang="en-GB" dirty="0"/>
          </a:p>
        </p:txBody>
      </p:sp>
      <p:pic>
        <p:nvPicPr>
          <p:cNvPr id="2" name="Picture 1" descr="Screen Shot 2020-09-10 at 1.19.03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7090" y="1484784"/>
            <a:ext cx="4349821" cy="35761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6087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4575820" y="2564904"/>
            <a:ext cx="1216415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solidFill>
                  <a:schemeClr val="tx2"/>
                </a:solidFill>
              </a:rPr>
              <a:t> </a:t>
            </a:r>
            <a:r>
              <a:rPr lang="en-US" sz="2600" dirty="0" err="1" smtClean="0"/>
              <a:t>X</a:t>
            </a:r>
            <a:r>
              <a:rPr lang="en-US" sz="2600" baseline="-25000" dirty="0" err="1" smtClean="0"/>
              <a:t>diff</a:t>
            </a:r>
            <a:r>
              <a:rPr lang="en-US" sz="2600" dirty="0" smtClean="0"/>
              <a:t> – 0</a:t>
            </a:r>
            <a:endParaRPr lang="en-US" sz="2600" baseline="-25000" dirty="0" smtClean="0"/>
          </a:p>
        </p:txBody>
      </p:sp>
      <p:sp>
        <p:nvSpPr>
          <p:cNvPr id="14" name="TextBox 13"/>
          <p:cNvSpPr txBox="1"/>
          <p:nvPr/>
        </p:nvSpPr>
        <p:spPr>
          <a:xfrm>
            <a:off x="4960444" y="2913331"/>
            <a:ext cx="431858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err="1" smtClean="0"/>
              <a:t>s</a:t>
            </a:r>
            <a:r>
              <a:rPr lang="en-US" sz="2600" baseline="-25000" dirty="0" err="1" smtClean="0"/>
              <a:t>p</a:t>
            </a:r>
            <a:endParaRPr lang="en-US" sz="2600" baseline="-25000" dirty="0" smtClean="0"/>
          </a:p>
        </p:txBody>
      </p:sp>
      <p:sp>
        <p:nvSpPr>
          <p:cNvPr id="15" name="TextBox 14"/>
          <p:cNvSpPr txBox="1"/>
          <p:nvPr/>
        </p:nvSpPr>
        <p:spPr>
          <a:xfrm>
            <a:off x="3958831" y="2780928"/>
            <a:ext cx="613169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/>
              <a:t>t  =</a:t>
            </a:r>
            <a:endParaRPr lang="en-US" sz="2600" baseline="-25000" dirty="0" smtClean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788024" y="3071946"/>
            <a:ext cx="936104" cy="0"/>
          </a:xfrm>
          <a:prstGeom prst="line">
            <a:avLst/>
          </a:prstGeom>
          <a:ln w="317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114907" y="4742077"/>
            <a:ext cx="216024" cy="0"/>
          </a:xfrm>
          <a:prstGeom prst="line">
            <a:avLst/>
          </a:prstGeom>
          <a:ln w="222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 flipV="1">
            <a:off x="5796136" y="2841323"/>
            <a:ext cx="936104" cy="875709"/>
          </a:xfrm>
          <a:prstGeom prst="straightConnector1">
            <a:avLst/>
          </a:prstGeom>
          <a:ln w="41275"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436096" y="3688576"/>
            <a:ext cx="3625875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latin typeface="Arial"/>
              </a:rPr>
              <a:t>Difference between </a:t>
            </a:r>
          </a:p>
          <a:p>
            <a:r>
              <a:rPr lang="en-US" sz="2600" dirty="0" smtClean="0">
                <a:latin typeface="Arial"/>
              </a:rPr>
              <a:t>mean </a:t>
            </a:r>
            <a:r>
              <a:rPr lang="en-US" sz="2600" b="1" i="1" dirty="0" smtClean="0">
                <a:latin typeface="Arial"/>
              </a:rPr>
              <a:t>difference </a:t>
            </a:r>
            <a:r>
              <a:rPr lang="en-US" sz="2600" dirty="0" smtClean="0">
                <a:latin typeface="Arial"/>
              </a:rPr>
              <a:t>and 0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259632" y="3864530"/>
            <a:ext cx="3011195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latin typeface="Arial"/>
              </a:rPr>
              <a:t>Estimate of </a:t>
            </a:r>
          </a:p>
          <a:p>
            <a:r>
              <a:rPr lang="en-US" sz="2600" dirty="0" smtClean="0">
                <a:latin typeface="Arial"/>
              </a:rPr>
              <a:t>uncertainty (SE) of </a:t>
            </a:r>
          </a:p>
          <a:p>
            <a:r>
              <a:rPr lang="en-US" sz="2600" b="1" i="1" dirty="0" smtClean="0">
                <a:latin typeface="Arial"/>
              </a:rPr>
              <a:t>difference</a:t>
            </a:r>
            <a:r>
              <a:rPr lang="en-US" sz="2600" dirty="0" smtClean="0">
                <a:latin typeface="Arial"/>
              </a:rPr>
              <a:t> (</a:t>
            </a:r>
            <a:r>
              <a:rPr lang="en-US" sz="2600" dirty="0" err="1" smtClean="0">
                <a:latin typeface="Arial"/>
              </a:rPr>
              <a:t>X</a:t>
            </a:r>
            <a:r>
              <a:rPr lang="en-US" sz="2600" baseline="-25000" dirty="0" err="1" smtClean="0">
                <a:latin typeface="Arial"/>
              </a:rPr>
              <a:t>diff</a:t>
            </a:r>
            <a:r>
              <a:rPr lang="en-US" sz="2600" dirty="0" smtClean="0">
                <a:latin typeface="Arial"/>
              </a:rPr>
              <a:t>)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 flipV="1">
            <a:off x="3131840" y="3345379"/>
            <a:ext cx="1800200" cy="875709"/>
          </a:xfrm>
          <a:prstGeom prst="straightConnector1">
            <a:avLst/>
          </a:prstGeom>
          <a:ln w="41275"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716016" y="2669096"/>
            <a:ext cx="216024" cy="0"/>
          </a:xfrm>
          <a:prstGeom prst="line">
            <a:avLst/>
          </a:prstGeom>
          <a:ln w="222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160947" y="200834"/>
            <a:ext cx="314921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latin typeface="Arial"/>
              </a:rPr>
              <a:t>Paired t-test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281197" y="980728"/>
            <a:ext cx="2908719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latin typeface="Arial"/>
              </a:rPr>
              <a:t>How does it work?</a:t>
            </a:r>
          </a:p>
        </p:txBody>
      </p:sp>
      <p:pic>
        <p:nvPicPr>
          <p:cNvPr id="21" name="Picture 20" descr="8474229421_e2eb45455b_b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1985568"/>
            <a:ext cx="2256736" cy="1505225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1592571" y="3516977"/>
            <a:ext cx="1851789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 smtClean="0">
                <a:latin typeface="Arial"/>
                <a:hlinkClick r:id="rId4"/>
              </a:rPr>
              <a:t>“Kitten!”</a:t>
            </a:r>
            <a:r>
              <a:rPr lang="en-US" sz="700" dirty="0" smtClean="0">
                <a:latin typeface="Arial"/>
              </a:rPr>
              <a:t> by Martin </a:t>
            </a:r>
            <a:r>
              <a:rPr lang="en-US" sz="700" dirty="0" err="1" smtClean="0">
                <a:latin typeface="Arial"/>
              </a:rPr>
              <a:t>Cathrae</a:t>
            </a:r>
            <a:r>
              <a:rPr lang="en-US" sz="700" dirty="0" smtClean="0">
                <a:latin typeface="Arial"/>
              </a:rPr>
              <a:t> </a:t>
            </a:r>
            <a:r>
              <a:rPr lang="en-US" sz="700" dirty="0" smtClean="0">
                <a:latin typeface="Arial"/>
                <a:hlinkClick r:id="rId5"/>
              </a:rPr>
              <a:t>CC BY_SA 2.0</a:t>
            </a:r>
            <a:endParaRPr lang="en-US" sz="700" dirty="0">
              <a:latin typeface="Arial"/>
            </a:endParaRPr>
          </a:p>
        </p:txBody>
      </p:sp>
      <p:pic>
        <p:nvPicPr>
          <p:cNvPr id="26" name="Picture 25" descr="8474229421_e2eb45455b_b.jp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873" y="2348880"/>
            <a:ext cx="1295511" cy="864096"/>
          </a:xfrm>
          <a:prstGeom prst="rect">
            <a:avLst/>
          </a:prstGeom>
        </p:spPr>
      </p:pic>
      <p:sp>
        <p:nvSpPr>
          <p:cNvPr id="27" name="Slide Number Placeholder 2"/>
          <p:cNvSpPr txBox="1">
            <a:spLocks/>
          </p:cNvSpPr>
          <p:nvPr/>
        </p:nvSpPr>
        <p:spPr>
          <a:xfrm>
            <a:off x="6553200" y="6245225"/>
            <a:ext cx="2123256" cy="47625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fld id="{2545DB84-0CB5-1046-8B67-1BA3CF21EE70}" type="slidenum">
              <a:rPr lang="en-GB" smtClean="0"/>
              <a:pPr algn="r">
                <a:defRPr/>
              </a:pPr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9499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ChangeArrowheads="1"/>
          </p:cNvSpPr>
          <p:nvPr/>
        </p:nvSpPr>
        <p:spPr bwMode="auto">
          <a:xfrm>
            <a:off x="561928" y="850061"/>
            <a:ext cx="8020144" cy="49552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342900" indent="-342900">
              <a:defRPr/>
            </a:pPr>
            <a:r>
              <a:rPr lang="en-GB" sz="3600" dirty="0">
                <a:latin typeface="Arial"/>
              </a:rPr>
              <a:t>Assumptions of </a:t>
            </a:r>
            <a:r>
              <a:rPr lang="en-CA" sz="3600" dirty="0" smtClean="0">
                <a:latin typeface="Arial"/>
              </a:rPr>
              <a:t>paired t-test</a:t>
            </a:r>
            <a:endParaRPr lang="en-GB" sz="2400" dirty="0">
              <a:latin typeface="Arial"/>
            </a:endParaRPr>
          </a:p>
          <a:p>
            <a:pPr marL="342900" indent="-342900">
              <a:defRPr/>
            </a:pPr>
            <a:endParaRPr lang="en-US" sz="2400" dirty="0">
              <a:latin typeface="Arial"/>
            </a:endParaRPr>
          </a:p>
          <a:p>
            <a:pPr marL="342900" indent="-342900">
              <a:buFontTx/>
              <a:buAutoNum type="arabicPeriod"/>
              <a:defRPr/>
            </a:pPr>
            <a:r>
              <a:rPr lang="en-GB" sz="3200" dirty="0">
                <a:latin typeface="Arial"/>
              </a:rPr>
              <a:t>  </a:t>
            </a:r>
            <a:r>
              <a:rPr lang="en-GB" sz="3200" dirty="0" smtClean="0">
                <a:latin typeface="Arial"/>
              </a:rPr>
              <a:t>Pairs randomly sampled</a:t>
            </a:r>
            <a:endParaRPr lang="en-GB" sz="3200" dirty="0">
              <a:latin typeface="Arial"/>
            </a:endParaRPr>
          </a:p>
          <a:p>
            <a:pPr marL="342900" indent="-342900">
              <a:buFontTx/>
              <a:buAutoNum type="arabicPeriod"/>
              <a:defRPr/>
            </a:pPr>
            <a:endParaRPr lang="en-US" sz="3200" dirty="0">
              <a:latin typeface="Arial"/>
            </a:endParaRPr>
          </a:p>
          <a:p>
            <a:pPr marL="342900" indent="-342900">
              <a:buFontTx/>
              <a:buAutoNum type="arabicPeriod"/>
              <a:defRPr/>
            </a:pPr>
            <a:r>
              <a:rPr lang="en-GB" sz="3200" dirty="0">
                <a:latin typeface="Arial"/>
              </a:rPr>
              <a:t>  </a:t>
            </a:r>
            <a:r>
              <a:rPr lang="en-GB" sz="3200" dirty="0" smtClean="0">
                <a:latin typeface="Arial"/>
              </a:rPr>
              <a:t>Independence of pairs</a:t>
            </a:r>
            <a:endParaRPr lang="en-GB" sz="3200" dirty="0">
              <a:latin typeface="Arial"/>
            </a:endParaRPr>
          </a:p>
          <a:p>
            <a:pPr>
              <a:defRPr/>
            </a:pPr>
            <a:endParaRPr lang="en-US" sz="3200" dirty="0">
              <a:latin typeface="Arial"/>
            </a:endParaRPr>
          </a:p>
          <a:p>
            <a:pPr marL="342900" indent="-342900">
              <a:buFontTx/>
              <a:buAutoNum type="arabicPeriod"/>
              <a:defRPr/>
            </a:pPr>
            <a:r>
              <a:rPr lang="en-GB" sz="3200" dirty="0">
                <a:latin typeface="Arial"/>
              </a:rPr>
              <a:t>  </a:t>
            </a:r>
            <a:r>
              <a:rPr lang="en-GB" sz="3200" dirty="0" smtClean="0">
                <a:latin typeface="Arial"/>
              </a:rPr>
              <a:t>Differences are normality distributed </a:t>
            </a:r>
            <a:r>
              <a:rPr lang="en-GB" sz="3200" dirty="0">
                <a:latin typeface="Arial"/>
              </a:rPr>
              <a:t>(no </a:t>
            </a:r>
            <a:endParaRPr lang="en-GB" sz="3200" dirty="0" smtClean="0">
              <a:latin typeface="Arial"/>
            </a:endParaRPr>
          </a:p>
          <a:p>
            <a:pPr>
              <a:defRPr/>
            </a:pPr>
            <a:r>
              <a:rPr lang="en-GB" sz="3200" dirty="0">
                <a:latin typeface="Arial"/>
              </a:rPr>
              <a:t> </a:t>
            </a:r>
            <a:r>
              <a:rPr lang="en-GB" sz="3200" dirty="0" smtClean="0">
                <a:latin typeface="Arial"/>
              </a:rPr>
              <a:t>    outliers</a:t>
            </a:r>
            <a:r>
              <a:rPr lang="en-GB" sz="3200" dirty="0">
                <a:latin typeface="Arial"/>
              </a:rPr>
              <a:t>)</a:t>
            </a:r>
            <a:endParaRPr lang="en-US" sz="3200" dirty="0">
              <a:latin typeface="Arial"/>
            </a:endParaRPr>
          </a:p>
          <a:p>
            <a:pPr marL="342900" indent="-342900" eaLnBrk="0" hangingPunct="0">
              <a:defRPr/>
            </a:pPr>
            <a:endParaRPr lang="en-US" sz="3200" dirty="0" smtClean="0">
              <a:latin typeface="Arial"/>
            </a:endParaRPr>
          </a:p>
          <a:p>
            <a:pPr marL="342900" indent="-342900" eaLnBrk="0" hangingPunct="0">
              <a:defRPr/>
            </a:pPr>
            <a:r>
              <a:rPr lang="en-US" sz="3200" dirty="0" smtClean="0">
                <a:solidFill>
                  <a:srgbClr val="FF0000"/>
                </a:solidFill>
                <a:latin typeface="Arial"/>
              </a:rPr>
              <a:t>Plot the differences!</a:t>
            </a:r>
            <a:endParaRPr lang="en-US" sz="3200" dirty="0">
              <a:solidFill>
                <a:srgbClr val="FF0000"/>
              </a:solidFill>
              <a:latin typeface="Arial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defRPr/>
            </a:pPr>
            <a:fld id="{2545DB84-0CB5-1046-8B67-1BA3CF21EE70}" type="slidenum">
              <a:rPr lang="en-GB" smtClean="0"/>
              <a:pPr algn="r">
                <a:defRPr/>
              </a:pPr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0652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ERSION" val="5.0"/>
  <p:tag name="PERSONS" val="&lt;?xml version=&quot;1.0&quot; encoding=&quot;utf-8&quot;?&gt;&lt;ArrayOfPerson xmlns:xsi=&quot;http://www.w3.org/2001/XMLSchema-instance&quot; xmlns:xsd=&quot;http://www.w3.org/2001/XMLSchema&quot; /&gt;"/>
  <p:tag name="PRESGUID" val="5b4776d8-8aa5-4a2d-85e0-809da00e3a35"/>
  <p:tag name="EDITION" val="Meetoo"/>
</p:tagLst>
</file>

<file path=ppt/theme/theme1.xml><?xml version="1.0" encoding="utf-8"?>
<a:theme xmlns:a="http://schemas.openxmlformats.org/drawingml/2006/main" name="CCBS_powerpoint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CCBS_powerpoint_template</Template>
  <TotalTime>10862</TotalTime>
  <Words>542</Words>
  <Application>Microsoft Office PowerPoint</Application>
  <PresentationFormat>On-screen Show (4:3)</PresentationFormat>
  <Paragraphs>130</Paragraphs>
  <Slides>16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ＭＳ Ｐゴシック</vt:lpstr>
      <vt:lpstr>Arial</vt:lpstr>
      <vt:lpstr>Calibri</vt:lpstr>
      <vt:lpstr>Wingdings</vt:lpstr>
      <vt:lpstr>CCBS_powerpoint_template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Bannach-Brown</dc:creator>
  <cp:lastModifiedBy>Sarah Martin</cp:lastModifiedBy>
  <cp:revision>533</cp:revision>
  <dcterms:created xsi:type="dcterms:W3CDTF">2015-01-22T14:02:56Z</dcterms:created>
  <dcterms:modified xsi:type="dcterms:W3CDTF">2022-10-05T11:24:17Z</dcterms:modified>
</cp:coreProperties>
</file>