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16" r:id="rId2"/>
    <p:sldId id="370" r:id="rId3"/>
    <p:sldId id="372" r:id="rId4"/>
    <p:sldId id="373" r:id="rId5"/>
    <p:sldId id="374" r:id="rId6"/>
    <p:sldId id="513" r:id="rId7"/>
    <p:sldId id="371" r:id="rId8"/>
    <p:sldId id="375" r:id="rId9"/>
    <p:sldId id="377" r:id="rId10"/>
    <p:sldId id="463" r:id="rId11"/>
    <p:sldId id="464" r:id="rId12"/>
    <p:sldId id="465" r:id="rId13"/>
    <p:sldId id="509" r:id="rId14"/>
    <p:sldId id="510" r:id="rId15"/>
    <p:sldId id="466" r:id="rId16"/>
    <p:sldId id="511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DD7"/>
    <a:srgbClr val="224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0789" autoAdjust="0"/>
  </p:normalViewPr>
  <p:slideViewPr>
    <p:cSldViewPr>
      <p:cViewPr varScale="1">
        <p:scale>
          <a:sx n="99" d="100"/>
          <a:sy n="99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4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758AF-2396-1B4A-B650-2755ADCDC763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114E2-6EE3-704C-9387-1488A9EC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8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4C893-99A0-4146-9538-ED41B57DACCD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CDCC1-9706-48B9-B78C-53165670BB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146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95% CI refers to estimate of the average **difference**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CDCC1-9706-48B9-B78C-53165670BB13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253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95% CI refers to estimate of the </a:t>
            </a:r>
            <a:r>
              <a:rPr lang="en-US" smtClean="0"/>
              <a:t>average **difference**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CDCC1-9706-48B9-B78C-53165670BB13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253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77BBF2-A21D-224E-8101-4E61028C64C9}" type="slidenum">
              <a:rPr lang="en-GB" sz="1200"/>
              <a:pPr eaLnBrk="1" hangingPunct="1"/>
              <a:t>9</a:t>
            </a:fld>
            <a:endParaRPr lang="en-GB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 in Arial blue bold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in Arial blue regular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0249" y="1600201"/>
            <a:ext cx="8229600" cy="4421088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3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64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24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23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80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37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DB84-0CB5-1046-8B67-1BA3CF21EE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68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224E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/2.0/?ref=ccsearch&amp;atype=rich" TargetMode="External"/><Relationship Id="rId3" Type="http://schemas.openxmlformats.org/officeDocument/2006/relationships/hyperlink" Target="https://www.flickr.com/photos/39978310@N00/4475668254" TargetMode="External"/><Relationship Id="rId7" Type="http://schemas.openxmlformats.org/officeDocument/2006/relationships/hyperlink" Target="https://www.flickr.com/photos/50834253@N06/4835022406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creativecommons.org/licenses/by-nd/2.0/?ref=ccsearch&amp;atype=rich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2.0/?ref=ccsearch&amp;atype=rich" TargetMode="External"/><Relationship Id="rId13" Type="http://schemas.openxmlformats.org/officeDocument/2006/relationships/image" Target="../media/image8.jpeg"/><Relationship Id="rId3" Type="http://schemas.openxmlformats.org/officeDocument/2006/relationships/hyperlink" Target="https://www.flickr.com/photos/24164096@N00/5638424882" TargetMode="External"/><Relationship Id="rId7" Type="http://schemas.openxmlformats.org/officeDocument/2006/relationships/hyperlink" Target="https://www.flickr.com/photos/34067077@N00/8474229421" TargetMode="External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hyperlink" Target="https://www.flickr.com/photos/9866110@N05/4626549119" TargetMode="External"/><Relationship Id="rId4" Type="http://schemas.openxmlformats.org/officeDocument/2006/relationships/hyperlink" Target="https://creativecommons.org/licenses/by/2.0/?ref=ccsearch&amp;atype=rich" TargetMode="Externa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lickr.com/photos/17425845@N00/8504414411" TargetMode="External"/><Relationship Id="rId5" Type="http://schemas.openxmlformats.org/officeDocument/2006/relationships/hyperlink" Target="https://creativecommons.org/licenses/by/2.0/?ref=ccsearch&amp;atype=rich" TargetMode="External"/><Relationship Id="rId4" Type="http://schemas.openxmlformats.org/officeDocument/2006/relationships/hyperlink" Target="https://www.flickr.com/photos/13194817@N00/40403874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lickr.com/photos/17425845@N00/8504414411" TargetMode="External"/><Relationship Id="rId5" Type="http://schemas.openxmlformats.org/officeDocument/2006/relationships/hyperlink" Target="https://creativecommons.org/licenses/by/2.0/?ref=ccsearch&amp;atype=rich" TargetMode="External"/><Relationship Id="rId4" Type="http://schemas.openxmlformats.org/officeDocument/2006/relationships/hyperlink" Target="https://www.flickr.com/photos/13194817@N00/40403874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s://creativecommons.org/licenses/by-sa/2.0/?ref=ccsearch&amp;atype=rich" TargetMode="External"/><Relationship Id="rId4" Type="http://schemas.openxmlformats.org/officeDocument/2006/relationships/hyperlink" Target="https://www.flickr.com/photos/34067077@N00/847422942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145618" y="632882"/>
            <a:ext cx="2852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/>
              </a:rPr>
              <a:t>Paired t-test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4225" y="2210088"/>
            <a:ext cx="64705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1)</a:t>
            </a:r>
            <a:r>
              <a:rPr lang="en-US" sz="2800" dirty="0" smtClean="0">
                <a:latin typeface="Arial"/>
              </a:rPr>
              <a:t> What can it do?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2)</a:t>
            </a:r>
            <a:r>
              <a:rPr lang="en-US" sz="2800" dirty="0" smtClean="0">
                <a:latin typeface="Arial"/>
              </a:rPr>
              <a:t> How </a:t>
            </a:r>
            <a:r>
              <a:rPr lang="en-US" sz="2800" smtClean="0">
                <a:latin typeface="Arial"/>
              </a:rPr>
              <a:t>does it </a:t>
            </a:r>
            <a:r>
              <a:rPr lang="en-US" sz="2800" dirty="0" smtClean="0">
                <a:latin typeface="Arial"/>
              </a:rPr>
              <a:t>work?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3)</a:t>
            </a:r>
            <a:r>
              <a:rPr lang="en-US" sz="2800" dirty="0" smtClean="0">
                <a:latin typeface="Arial"/>
              </a:rPr>
              <a:t> How to perform 1-sample t-test in R?</a:t>
            </a:r>
            <a:endParaRPr lang="en-US" sz="2800" dirty="0">
              <a:latin typeface="Arial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44621" y="5013176"/>
            <a:ext cx="80547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Note:  this video is intended to follow the videos regarding</a:t>
            </a:r>
          </a:p>
          <a:p>
            <a:r>
              <a:rPr lang="en-US" sz="2400" dirty="0" smtClean="0">
                <a:latin typeface="Arial"/>
              </a:rPr>
              <a:t>the (standard) 2-sample t-test and 1-sample t-test</a:t>
            </a:r>
          </a:p>
        </p:txBody>
      </p:sp>
    </p:spTree>
    <p:extLst>
      <p:ext uri="{BB962C8B-B14F-4D97-AF65-F5344CB8AC3E}">
        <p14:creationId xmlns:p14="http://schemas.microsoft.com/office/powerpoint/2010/main" val="86755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81021" y="1124744"/>
            <a:ext cx="471154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Does hair density change after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being given a drug?</a:t>
            </a:r>
          </a:p>
        </p:txBody>
      </p:sp>
      <p:pic>
        <p:nvPicPr>
          <p:cNvPr id="7" name="Picture 6" descr="Screen Shot 2018-09-13 at 5.14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" y="1268879"/>
            <a:ext cx="3673456" cy="41255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0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8-09-13 at 5.14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" y="1268879"/>
            <a:ext cx="3673456" cy="4125574"/>
          </a:xfrm>
          <a:prstGeom prst="rect">
            <a:avLst/>
          </a:prstGeom>
        </p:spPr>
      </p:pic>
      <p:pic>
        <p:nvPicPr>
          <p:cNvPr id="2" name="Picture 1" descr="Screen Shot 2018-09-13 at 5.17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3212976"/>
            <a:ext cx="7972919" cy="34563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1021" y="1124744"/>
            <a:ext cx="471154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Does hair density change after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being given a drug?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3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8-09-13 at 5.14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" y="1268879"/>
            <a:ext cx="3673456" cy="4125574"/>
          </a:xfrm>
          <a:prstGeom prst="rect">
            <a:avLst/>
          </a:prstGeom>
        </p:spPr>
      </p:pic>
      <p:pic>
        <p:nvPicPr>
          <p:cNvPr id="2" name="Picture 1" descr="Screen Shot 2018-09-13 at 5.17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3212976"/>
            <a:ext cx="7972919" cy="345638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195736" y="3284984"/>
            <a:ext cx="1584176" cy="504056"/>
          </a:xfrm>
          <a:prstGeom prst="ellipse">
            <a:avLst/>
          </a:prstGeom>
          <a:noFill/>
          <a:ln w="22225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284984"/>
            <a:ext cx="1584176" cy="504056"/>
          </a:xfrm>
          <a:prstGeom prst="ellipse">
            <a:avLst/>
          </a:prstGeom>
          <a:noFill/>
          <a:ln w="22225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81021" y="1124744"/>
            <a:ext cx="471154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Does hair density change after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being given a drug?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7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8-09-13 at 5.14.4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" y="1268879"/>
            <a:ext cx="3673456" cy="4125574"/>
          </a:xfrm>
          <a:prstGeom prst="rect">
            <a:avLst/>
          </a:prstGeom>
        </p:spPr>
      </p:pic>
      <p:pic>
        <p:nvPicPr>
          <p:cNvPr id="2" name="Picture 1" descr="Screen Shot 2018-09-13 at 5.17.1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3212976"/>
            <a:ext cx="7972919" cy="34563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1021" y="1484784"/>
            <a:ext cx="485505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What mean is reported?</a:t>
            </a:r>
          </a:p>
          <a:p>
            <a:endParaRPr lang="en-US" sz="2600" dirty="0">
              <a:solidFill>
                <a:srgbClr val="FF0000"/>
              </a:solidFill>
              <a:latin typeface="Arial"/>
            </a:endParaRP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What does the 95% CI refer to?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23256" cy="476250"/>
          </a:xfrm>
        </p:spPr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08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8-09-13 at 5.14.4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" y="1268879"/>
            <a:ext cx="3673456" cy="4125574"/>
          </a:xfrm>
          <a:prstGeom prst="rect">
            <a:avLst/>
          </a:prstGeom>
        </p:spPr>
      </p:pic>
      <p:pic>
        <p:nvPicPr>
          <p:cNvPr id="2" name="Picture 1" descr="Screen Shot 2018-09-13 at 5.17.1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3212976"/>
            <a:ext cx="7972919" cy="34563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1021" y="1484784"/>
            <a:ext cx="520785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Do we have any evidence that the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drug changed hair density?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23256" cy="476250"/>
          </a:xfrm>
        </p:spPr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4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8-09-13 at 5.14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" y="1268879"/>
            <a:ext cx="3673456" cy="4125574"/>
          </a:xfrm>
          <a:prstGeom prst="rect">
            <a:avLst/>
          </a:prstGeom>
        </p:spPr>
      </p:pic>
      <p:pic>
        <p:nvPicPr>
          <p:cNvPr id="2" name="Picture 1" descr="Screen Shot 2018-09-13 at 5.17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3212976"/>
            <a:ext cx="7972919" cy="34563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91880" y="836712"/>
            <a:ext cx="575748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The average difference in hair density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pre- vs. post- drug application (95%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CI:  -1.33 to 0.83 </a:t>
            </a:r>
            <a:r>
              <a:rPr lang="en-US" sz="2600" dirty="0">
                <a:solidFill>
                  <a:srgbClr val="FF0000"/>
                </a:solidFill>
                <a:latin typeface="Arial"/>
              </a:rPr>
              <a:t>follicles per </a:t>
            </a:r>
            <a:endParaRPr lang="en-US" sz="2600" dirty="0" smtClean="0">
              <a:solidFill>
                <a:srgbClr val="FF0000"/>
              </a:solidFill>
              <a:latin typeface="Arial"/>
            </a:endParaRP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cm</a:t>
            </a:r>
            <a:r>
              <a:rPr lang="en-US" sz="2600" baseline="30000" dirty="0" smtClean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2600" dirty="0" smtClean="0">
                <a:solidFill>
                  <a:srgbClr val="FF0000"/>
                </a:solidFill>
                <a:latin typeface="Arial"/>
              </a:rPr>
              <a:t>) did not differ significantly from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zero (paired t-test, t=0.51, </a:t>
            </a:r>
            <a:r>
              <a:rPr lang="en-US" sz="2600" dirty="0" err="1" smtClean="0">
                <a:solidFill>
                  <a:srgbClr val="FF0000"/>
                </a:solidFill>
                <a:latin typeface="Arial"/>
              </a:rPr>
              <a:t>df</a:t>
            </a:r>
            <a:r>
              <a:rPr lang="en-US" sz="2600" dirty="0" smtClean="0">
                <a:solidFill>
                  <a:srgbClr val="FF0000"/>
                </a:solidFill>
                <a:latin typeface="Arial"/>
              </a:rPr>
              <a:t> = 9,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p = 0.61).  </a:t>
            </a:r>
            <a:r>
              <a:rPr lang="en-US" sz="2600" b="1" i="1" dirty="0" smtClean="0">
                <a:solidFill>
                  <a:srgbClr val="FF0000"/>
                </a:solidFill>
                <a:latin typeface="Arial"/>
              </a:rPr>
              <a:t>Plot raw data, too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5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8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997391" y="200834"/>
            <a:ext cx="3149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Paired t-test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765" y="908720"/>
            <a:ext cx="8820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</a:rPr>
              <a:t>Compares difference between two groups when data are paired</a:t>
            </a:r>
          </a:p>
          <a:p>
            <a:endParaRPr lang="en-US" sz="2400" dirty="0">
              <a:latin typeface="Arial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1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384376" y="3645024"/>
            <a:ext cx="248376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dirty="0" smtClean="0">
                <a:latin typeface="Arial"/>
                <a:hlinkClick r:id="rId3"/>
              </a:rPr>
              <a:t>“baby mice under a board”</a:t>
            </a:r>
            <a:r>
              <a:rPr lang="en-GB" sz="700" dirty="0" smtClean="0">
                <a:latin typeface="Arial"/>
              </a:rPr>
              <a:t> by </a:t>
            </a:r>
            <a:r>
              <a:rPr lang="en-GB" sz="700" dirty="0" err="1" smtClean="0">
                <a:latin typeface="Arial"/>
              </a:rPr>
              <a:t>Derell</a:t>
            </a:r>
            <a:r>
              <a:rPr lang="en-GB" sz="700" dirty="0" smtClean="0">
                <a:latin typeface="Arial"/>
              </a:rPr>
              <a:t> </a:t>
            </a:r>
            <a:r>
              <a:rPr lang="en-GB" sz="700" dirty="0" err="1" smtClean="0">
                <a:latin typeface="Arial"/>
              </a:rPr>
              <a:t>Licht</a:t>
            </a:r>
            <a:r>
              <a:rPr lang="en-GB" sz="700" dirty="0" smtClean="0">
                <a:latin typeface="Arial"/>
              </a:rPr>
              <a:t> </a:t>
            </a:r>
            <a:r>
              <a:rPr lang="en-GB" sz="700" dirty="0" smtClean="0">
                <a:latin typeface="Arial"/>
                <a:hlinkClick r:id="rId4"/>
              </a:rPr>
              <a:t>CC BY-ND 2.0</a:t>
            </a:r>
            <a:endParaRPr lang="en-GB" sz="700" dirty="0"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67744" y="1332056"/>
            <a:ext cx="10741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Drug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96644" y="1340768"/>
            <a:ext cx="166764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Placebo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41285" y="2124144"/>
            <a:ext cx="17351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Family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40840" y="4038478"/>
            <a:ext cx="17351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Family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97391" y="200834"/>
            <a:ext cx="3149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Paired t-test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1765" y="908720"/>
            <a:ext cx="8820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</a:rPr>
              <a:t>Compares difference between two groups when data are paired</a:t>
            </a:r>
          </a:p>
          <a:p>
            <a:endParaRPr lang="en-US" sz="2400" dirty="0">
              <a:latin typeface="Arial"/>
            </a:endParaRPr>
          </a:p>
        </p:txBody>
      </p:sp>
      <p:pic>
        <p:nvPicPr>
          <p:cNvPr id="8" name="Picture 7" descr="4475668254_e5435028a5_b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136" y="2060848"/>
            <a:ext cx="2123728" cy="159279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4932040" y="2348880"/>
            <a:ext cx="648072" cy="6480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707904" y="2458950"/>
            <a:ext cx="648072" cy="6480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2771800" y="2492896"/>
            <a:ext cx="936104" cy="3620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580112" y="2492896"/>
            <a:ext cx="864096" cy="1906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Picture 24" descr="48350224061_2ed6893c4a_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175" y="3975182"/>
            <a:ext cx="2127003" cy="1296144"/>
          </a:xfrm>
          <a:prstGeom prst="rect">
            <a:avLst/>
          </a:prstGeom>
        </p:spPr>
      </p:pic>
      <p:sp>
        <p:nvSpPr>
          <p:cNvPr id="26" name="Oval 25"/>
          <p:cNvSpPr/>
          <p:nvPr/>
        </p:nvSpPr>
        <p:spPr>
          <a:xfrm>
            <a:off x="4283968" y="4263214"/>
            <a:ext cx="792088" cy="6480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1455350">
            <a:off x="3705978" y="4453744"/>
            <a:ext cx="1051721" cy="6480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2843808" y="4263214"/>
            <a:ext cx="902193" cy="2900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80289" y="4407230"/>
            <a:ext cx="1219903" cy="1821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948264" y="5868560"/>
            <a:ext cx="18140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Family </a:t>
            </a:r>
            <a:r>
              <a:rPr lang="en-US" sz="3200" i="1" dirty="0" smtClean="0">
                <a:latin typeface="Arial"/>
              </a:rPr>
              <a:t>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58118" y="5652536"/>
            <a:ext cx="6739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…</a:t>
            </a:r>
            <a:endParaRPr lang="en-US" sz="3200" i="1" dirty="0" smtClean="0">
              <a:latin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70781" y="5317177"/>
            <a:ext cx="23533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latin typeface="Arial"/>
                <a:hlinkClick r:id="rId7"/>
              </a:rPr>
              <a:t>“baby mice”</a:t>
            </a:r>
            <a:r>
              <a:rPr lang="en-US" sz="700" dirty="0" smtClean="0">
                <a:latin typeface="Arial"/>
              </a:rPr>
              <a:t> by Nick </a:t>
            </a:r>
            <a:r>
              <a:rPr lang="en-US" sz="700" dirty="0" err="1" smtClean="0">
                <a:latin typeface="Arial"/>
              </a:rPr>
              <a:t>Goodrum</a:t>
            </a:r>
            <a:r>
              <a:rPr lang="en-US" sz="700" dirty="0" smtClean="0">
                <a:latin typeface="Arial"/>
              </a:rPr>
              <a:t> Photography </a:t>
            </a:r>
            <a:r>
              <a:rPr lang="en-US" sz="700" dirty="0" smtClean="0">
                <a:latin typeface="Arial"/>
                <a:hlinkClick r:id="rId8"/>
              </a:rPr>
              <a:t>CC BY 2.0 </a:t>
            </a:r>
            <a:endParaRPr lang="en-US" sz="700" dirty="0">
              <a:latin typeface="Arial"/>
            </a:endParaRPr>
          </a:p>
        </p:txBody>
      </p:sp>
      <p:sp>
        <p:nvSpPr>
          <p:cNvPr id="22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22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51720" y="3471126"/>
            <a:ext cx="183569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dirty="0" smtClean="0">
                <a:latin typeface="Arial"/>
                <a:hlinkClick r:id="rId3"/>
              </a:rPr>
              <a:t>“Kittens!”</a:t>
            </a:r>
            <a:r>
              <a:rPr lang="en-GB" sz="700" dirty="0" smtClean="0">
                <a:latin typeface="Arial"/>
              </a:rPr>
              <a:t> by London looks </a:t>
            </a:r>
            <a:r>
              <a:rPr lang="en-GB" sz="700" dirty="0" smtClean="0">
                <a:latin typeface="Arial"/>
                <a:hlinkClick r:id="rId4"/>
              </a:rPr>
              <a:t>CC BY 2.0</a:t>
            </a:r>
            <a:endParaRPr lang="en-GB" sz="700" dirty="0"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87737" y="1412776"/>
            <a:ext cx="13937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Before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44121" y="1421488"/>
            <a:ext cx="10567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After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97391" y="200834"/>
            <a:ext cx="3149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Paired t-test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1765" y="908720"/>
            <a:ext cx="8820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</a:rPr>
              <a:t>Compares difference between two groups when data are paired</a:t>
            </a:r>
          </a:p>
          <a:p>
            <a:endParaRPr lang="en-US" sz="2400" dirty="0">
              <a:latin typeface="Arial"/>
            </a:endParaRPr>
          </a:p>
        </p:txBody>
      </p:sp>
      <p:pic>
        <p:nvPicPr>
          <p:cNvPr id="2" name="Picture 1" descr="5638424882_81a41013a7_b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569" y="1988840"/>
            <a:ext cx="1116124" cy="1488166"/>
          </a:xfrm>
          <a:prstGeom prst="rect">
            <a:avLst/>
          </a:prstGeom>
        </p:spPr>
      </p:pic>
      <p:pic>
        <p:nvPicPr>
          <p:cNvPr id="3" name="Picture 2" descr="8474229421_e2eb45455b_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543" y="3717032"/>
            <a:ext cx="1584176" cy="10566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77015" y="4799849"/>
            <a:ext cx="185178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latin typeface="Arial"/>
                <a:hlinkClick r:id="rId7"/>
              </a:rPr>
              <a:t>“Kitten!”</a:t>
            </a:r>
            <a:r>
              <a:rPr lang="en-US" sz="700" dirty="0" smtClean="0">
                <a:latin typeface="Arial"/>
              </a:rPr>
              <a:t> by Martin </a:t>
            </a:r>
            <a:r>
              <a:rPr lang="en-US" sz="700" dirty="0" err="1" smtClean="0">
                <a:latin typeface="Arial"/>
              </a:rPr>
              <a:t>Cathrae</a:t>
            </a:r>
            <a:r>
              <a:rPr lang="en-US" sz="700" dirty="0" smtClean="0">
                <a:latin typeface="Arial"/>
              </a:rPr>
              <a:t> </a:t>
            </a:r>
            <a:r>
              <a:rPr lang="en-US" sz="700" dirty="0" smtClean="0">
                <a:latin typeface="Arial"/>
                <a:hlinkClick r:id="rId8"/>
              </a:rPr>
              <a:t>CC BY_SA 2.0</a:t>
            </a:r>
            <a:endParaRPr lang="en-US" sz="700" dirty="0">
              <a:latin typeface="Arial"/>
            </a:endParaRPr>
          </a:p>
        </p:txBody>
      </p:sp>
      <p:pic>
        <p:nvPicPr>
          <p:cNvPr id="5" name="Picture 4" descr="4626549119_6c524ace61_b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543" y="5085184"/>
            <a:ext cx="1584176" cy="11881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11484" y="6280466"/>
            <a:ext cx="160986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latin typeface="Arial"/>
                <a:hlinkClick r:id="rId10"/>
              </a:rPr>
              <a:t>“Kitten!”</a:t>
            </a:r>
            <a:r>
              <a:rPr lang="en-US" sz="700" dirty="0" smtClean="0">
                <a:latin typeface="Arial"/>
              </a:rPr>
              <a:t> by </a:t>
            </a:r>
            <a:r>
              <a:rPr lang="en-US" sz="700" dirty="0" err="1" smtClean="0">
                <a:latin typeface="Arial"/>
              </a:rPr>
              <a:t>mtrichardson</a:t>
            </a:r>
            <a:r>
              <a:rPr lang="en-US" sz="700" dirty="0" smtClean="0">
                <a:latin typeface="Arial"/>
              </a:rPr>
              <a:t> </a:t>
            </a:r>
            <a:r>
              <a:rPr lang="en-US" sz="700" dirty="0" smtClean="0">
                <a:latin typeface="Arial"/>
                <a:hlinkClick r:id="rId4"/>
              </a:rPr>
              <a:t>CC BY 2.0</a:t>
            </a:r>
            <a:endParaRPr lang="en-US" sz="700" dirty="0">
              <a:latin typeface="Arial"/>
            </a:endParaRPr>
          </a:p>
        </p:txBody>
      </p:sp>
      <p:pic>
        <p:nvPicPr>
          <p:cNvPr id="16" name="Picture 15" descr="5638424882_81a41013a7_b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105" y="1988839"/>
            <a:ext cx="1350150" cy="1800201"/>
          </a:xfrm>
          <a:prstGeom prst="rect">
            <a:avLst/>
          </a:prstGeom>
        </p:spPr>
      </p:pic>
      <p:pic>
        <p:nvPicPr>
          <p:cNvPr id="17" name="Picture 16" descr="8474229421_e2eb45455b_b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425" y="3861048"/>
            <a:ext cx="1295511" cy="864096"/>
          </a:xfrm>
          <a:prstGeom prst="rect">
            <a:avLst/>
          </a:prstGeom>
        </p:spPr>
      </p:pic>
      <p:pic>
        <p:nvPicPr>
          <p:cNvPr id="18" name="Picture 17" descr="4626549119_6c524ace61_b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815154"/>
            <a:ext cx="2088232" cy="1566174"/>
          </a:xfrm>
          <a:prstGeom prst="rect">
            <a:avLst/>
          </a:prstGeom>
        </p:spPr>
      </p:pic>
      <p:sp>
        <p:nvSpPr>
          <p:cNvPr id="19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33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47664" y="1476072"/>
            <a:ext cx="23817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Treatment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76056" y="1484784"/>
            <a:ext cx="23817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Treatment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56237" y="2564904"/>
            <a:ext cx="1256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Day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96336" y="4077072"/>
            <a:ext cx="1256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Day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8245" y="5445224"/>
            <a:ext cx="13355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Day </a:t>
            </a:r>
            <a:r>
              <a:rPr lang="en-US" sz="3200" i="1" dirty="0" smtClean="0">
                <a:latin typeface="Arial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97391" y="200834"/>
            <a:ext cx="3149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Paired t-test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1765" y="908720"/>
            <a:ext cx="8820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</a:rPr>
              <a:t>Compares difference between two groups when data are paired</a:t>
            </a:r>
          </a:p>
          <a:p>
            <a:endParaRPr lang="en-US" sz="2400" dirty="0">
              <a:latin typeface="Arial"/>
            </a:endParaRPr>
          </a:p>
        </p:txBody>
      </p:sp>
      <p:sp>
        <p:nvSpPr>
          <p:cNvPr id="18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5</a:t>
            </a:fld>
            <a:endParaRPr lang="en-GB" dirty="0"/>
          </a:p>
        </p:txBody>
      </p:sp>
      <p:pic>
        <p:nvPicPr>
          <p:cNvPr id="4" name="Picture 3" descr="4040387453_21341f15de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472" y="2180627"/>
            <a:ext cx="1080120" cy="144016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0" y="6546830"/>
            <a:ext cx="91440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dirty="0" smtClean="0">
                <a:latin typeface="Arial"/>
                <a:hlinkClick r:id="rId4"/>
              </a:rPr>
              <a:t>“Mad scientist at the DEN virtual conference-1”</a:t>
            </a:r>
            <a:r>
              <a:rPr lang="en-GB" sz="700" dirty="0" smtClean="0">
                <a:latin typeface="Arial"/>
              </a:rPr>
              <a:t> by </a:t>
            </a:r>
            <a:r>
              <a:rPr lang="en-GB" sz="700" dirty="0" err="1" smtClean="0">
                <a:latin typeface="Arial"/>
              </a:rPr>
              <a:t>krossbow</a:t>
            </a:r>
            <a:r>
              <a:rPr lang="en-GB" sz="700" dirty="0" smtClean="0">
                <a:latin typeface="Arial"/>
              </a:rPr>
              <a:t> CC </a:t>
            </a:r>
            <a:r>
              <a:rPr lang="en-GB" sz="700" dirty="0" smtClean="0">
                <a:latin typeface="Arial"/>
                <a:hlinkClick r:id="rId5"/>
              </a:rPr>
              <a:t>BY 2.0 </a:t>
            </a:r>
            <a:r>
              <a:rPr lang="en-GB" sz="700" dirty="0" smtClean="0">
                <a:latin typeface="Arial"/>
              </a:rPr>
              <a:t>                                  </a:t>
            </a:r>
            <a:r>
              <a:rPr lang="en-GB" sz="700" dirty="0" smtClean="0">
                <a:latin typeface="Arial"/>
                <a:hlinkClick r:id="rId6"/>
              </a:rPr>
              <a:t>“Sylvia @ Mad Evil Scientist 6”</a:t>
            </a:r>
            <a:r>
              <a:rPr lang="en-GB" sz="700" dirty="0" smtClean="0">
                <a:latin typeface="Arial"/>
              </a:rPr>
              <a:t> by </a:t>
            </a:r>
            <a:r>
              <a:rPr lang="en-GB" sz="700" dirty="0" err="1" smtClean="0">
                <a:latin typeface="Arial"/>
              </a:rPr>
              <a:t>oskay</a:t>
            </a:r>
            <a:r>
              <a:rPr lang="en-GB" sz="700" dirty="0" smtClean="0">
                <a:latin typeface="Arial"/>
              </a:rPr>
              <a:t>   </a:t>
            </a:r>
            <a:r>
              <a:rPr lang="en-GB" sz="700" dirty="0" smtClean="0">
                <a:latin typeface="Arial"/>
                <a:hlinkClick r:id="rId5"/>
              </a:rPr>
              <a:t>CC BY 2.0</a:t>
            </a:r>
            <a:endParaRPr lang="en-GB" sz="700" dirty="0">
              <a:latin typeface="Arial"/>
            </a:endParaRPr>
          </a:p>
        </p:txBody>
      </p:sp>
      <p:pic>
        <p:nvPicPr>
          <p:cNvPr id="6" name="Picture 5" descr="8504414411_56b12d52b1_b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836810"/>
            <a:ext cx="1763688" cy="1176366"/>
          </a:xfrm>
          <a:prstGeom prst="rect">
            <a:avLst/>
          </a:prstGeom>
        </p:spPr>
      </p:pic>
      <p:pic>
        <p:nvPicPr>
          <p:cNvPr id="27" name="Picture 26" descr="4040387453_21341f15de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384" y="2180626"/>
            <a:ext cx="1080120" cy="1440160"/>
          </a:xfrm>
          <a:prstGeom prst="rect">
            <a:avLst/>
          </a:prstGeom>
        </p:spPr>
      </p:pic>
      <p:pic>
        <p:nvPicPr>
          <p:cNvPr id="28" name="Picture 27" descr="8504414411_56b12d52b1_b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00" y="3836809"/>
            <a:ext cx="1763688" cy="117636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012160" y="5445224"/>
            <a:ext cx="6739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…</a:t>
            </a:r>
            <a:endParaRPr lang="en-US" sz="3200" i="1" dirty="0" smtClean="0">
              <a:latin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67744" y="5445224"/>
            <a:ext cx="6739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…</a:t>
            </a:r>
            <a:endParaRPr lang="en-US" sz="3200" i="1" dirty="0" smtClean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79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47664" y="1476072"/>
            <a:ext cx="23817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Treatment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76056" y="1484784"/>
            <a:ext cx="23817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Treatment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56237" y="2564904"/>
            <a:ext cx="1256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Day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96336" y="4077072"/>
            <a:ext cx="1256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Day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8245" y="5445224"/>
            <a:ext cx="13355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Day </a:t>
            </a:r>
            <a:r>
              <a:rPr lang="en-US" sz="3200" i="1" dirty="0" smtClean="0">
                <a:latin typeface="Arial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97391" y="200834"/>
            <a:ext cx="3149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Paired t-test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1765" y="908720"/>
            <a:ext cx="8820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</a:rPr>
              <a:t>Compares difference between two groups when data are paired</a:t>
            </a:r>
          </a:p>
          <a:p>
            <a:endParaRPr lang="en-US" sz="2400" dirty="0">
              <a:latin typeface="Arial"/>
            </a:endParaRPr>
          </a:p>
        </p:txBody>
      </p:sp>
      <p:sp>
        <p:nvSpPr>
          <p:cNvPr id="18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6</a:t>
            </a:fld>
            <a:endParaRPr lang="en-GB" dirty="0"/>
          </a:p>
        </p:txBody>
      </p:sp>
      <p:pic>
        <p:nvPicPr>
          <p:cNvPr id="4" name="Picture 3" descr="4040387453_21341f15de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472" y="2180627"/>
            <a:ext cx="1080120" cy="144016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0" y="6546830"/>
            <a:ext cx="91440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dirty="0" smtClean="0">
                <a:latin typeface="Arial"/>
                <a:hlinkClick r:id="rId4"/>
              </a:rPr>
              <a:t>“Mad scientist at the DEN virtual conference-1”</a:t>
            </a:r>
            <a:r>
              <a:rPr lang="en-GB" sz="700" dirty="0" smtClean="0">
                <a:latin typeface="Arial"/>
              </a:rPr>
              <a:t> by </a:t>
            </a:r>
            <a:r>
              <a:rPr lang="en-GB" sz="700" dirty="0" err="1" smtClean="0">
                <a:latin typeface="Arial"/>
              </a:rPr>
              <a:t>krossbow</a:t>
            </a:r>
            <a:r>
              <a:rPr lang="en-GB" sz="700" dirty="0" smtClean="0">
                <a:latin typeface="Arial"/>
              </a:rPr>
              <a:t> CC </a:t>
            </a:r>
            <a:r>
              <a:rPr lang="en-GB" sz="700" dirty="0" smtClean="0">
                <a:latin typeface="Arial"/>
                <a:hlinkClick r:id="rId5"/>
              </a:rPr>
              <a:t>BY 2.0 </a:t>
            </a:r>
            <a:r>
              <a:rPr lang="en-GB" sz="700" dirty="0" smtClean="0">
                <a:latin typeface="Arial"/>
              </a:rPr>
              <a:t>                                  </a:t>
            </a:r>
            <a:r>
              <a:rPr lang="en-GB" sz="700" dirty="0" smtClean="0">
                <a:latin typeface="Arial"/>
                <a:hlinkClick r:id="rId6"/>
              </a:rPr>
              <a:t>“Sylvia @ Mad Evil Scientist 6”</a:t>
            </a:r>
            <a:r>
              <a:rPr lang="en-GB" sz="700" dirty="0" smtClean="0">
                <a:latin typeface="Arial"/>
              </a:rPr>
              <a:t> by </a:t>
            </a:r>
            <a:r>
              <a:rPr lang="en-GB" sz="700" dirty="0" err="1" smtClean="0">
                <a:latin typeface="Arial"/>
              </a:rPr>
              <a:t>oskay</a:t>
            </a:r>
            <a:r>
              <a:rPr lang="en-GB" sz="700" dirty="0" smtClean="0">
                <a:latin typeface="Arial"/>
              </a:rPr>
              <a:t>   </a:t>
            </a:r>
            <a:r>
              <a:rPr lang="en-GB" sz="700" dirty="0" smtClean="0">
                <a:latin typeface="Arial"/>
                <a:hlinkClick r:id="rId5"/>
              </a:rPr>
              <a:t>CC BY 2.0</a:t>
            </a:r>
            <a:endParaRPr lang="en-GB" sz="700" dirty="0">
              <a:latin typeface="Arial"/>
            </a:endParaRPr>
          </a:p>
        </p:txBody>
      </p:sp>
      <p:pic>
        <p:nvPicPr>
          <p:cNvPr id="6" name="Picture 5" descr="8504414411_56b12d52b1_b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836810"/>
            <a:ext cx="1763688" cy="1176366"/>
          </a:xfrm>
          <a:prstGeom prst="rect">
            <a:avLst/>
          </a:prstGeom>
        </p:spPr>
      </p:pic>
      <p:pic>
        <p:nvPicPr>
          <p:cNvPr id="27" name="Picture 26" descr="4040387453_21341f15de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384" y="2180626"/>
            <a:ext cx="1080120" cy="1440160"/>
          </a:xfrm>
          <a:prstGeom prst="rect">
            <a:avLst/>
          </a:prstGeom>
        </p:spPr>
      </p:pic>
      <p:pic>
        <p:nvPicPr>
          <p:cNvPr id="28" name="Picture 27" descr="8504414411_56b12d52b1_b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00" y="3836809"/>
            <a:ext cx="1763688" cy="117636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012160" y="5445224"/>
            <a:ext cx="6739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…</a:t>
            </a:r>
            <a:endParaRPr lang="en-US" sz="3200" i="1" dirty="0" smtClean="0">
              <a:latin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67744" y="5445224"/>
            <a:ext cx="6739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…</a:t>
            </a:r>
            <a:endParaRPr lang="en-US" sz="3200" i="1" dirty="0" smtClean="0">
              <a:latin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0218" y="5043058"/>
            <a:ext cx="8523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FF0000"/>
                </a:solidFill>
                <a:latin typeface="Arial"/>
              </a:rPr>
              <a:t>Pairing helps control for random variation in your data</a:t>
            </a:r>
          </a:p>
          <a:p>
            <a:endParaRPr lang="en-US" sz="2700" dirty="0">
              <a:solidFill>
                <a:schemeClr val="tx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959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160947" y="200834"/>
            <a:ext cx="3149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Paired t-test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1197" y="980728"/>
            <a:ext cx="29087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How does it work?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6111" y="5013176"/>
            <a:ext cx="835177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Paired t-test analyzes the </a:t>
            </a:r>
            <a:r>
              <a:rPr lang="en-US" sz="2600" b="1" i="1" dirty="0" smtClean="0">
                <a:latin typeface="Arial"/>
              </a:rPr>
              <a:t>difference </a:t>
            </a:r>
            <a:r>
              <a:rPr lang="en-US" sz="2600" dirty="0" smtClean="0">
                <a:latin typeface="Arial"/>
              </a:rPr>
              <a:t>between the pairs</a:t>
            </a:r>
          </a:p>
          <a:p>
            <a:r>
              <a:rPr lang="en-US" sz="2600" dirty="0" smtClean="0">
                <a:solidFill>
                  <a:srgbClr val="660066"/>
                </a:solidFill>
                <a:latin typeface="Arial"/>
              </a:rPr>
              <a:t>Does the </a:t>
            </a:r>
            <a:r>
              <a:rPr lang="en-US" sz="2600" b="1" i="1" dirty="0" smtClean="0">
                <a:solidFill>
                  <a:srgbClr val="660066"/>
                </a:solidFill>
                <a:latin typeface="Arial"/>
              </a:rPr>
              <a:t>difference </a:t>
            </a:r>
            <a:r>
              <a:rPr lang="en-US" sz="2600" dirty="0" smtClean="0">
                <a:solidFill>
                  <a:srgbClr val="660066"/>
                </a:solidFill>
                <a:latin typeface="Arial"/>
              </a:rPr>
              <a:t>differ significantly </a:t>
            </a:r>
            <a:r>
              <a:rPr lang="en-US" sz="2600" dirty="0">
                <a:solidFill>
                  <a:srgbClr val="660066"/>
                </a:solidFill>
                <a:latin typeface="Arial"/>
              </a:rPr>
              <a:t>from </a:t>
            </a:r>
            <a:r>
              <a:rPr lang="en-US" sz="2600" dirty="0" smtClean="0">
                <a:solidFill>
                  <a:srgbClr val="660066"/>
                </a:solidFill>
                <a:latin typeface="Arial"/>
              </a:rPr>
              <a:t>zero?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7</a:t>
            </a:fld>
            <a:endParaRPr lang="en-GB" dirty="0"/>
          </a:p>
        </p:txBody>
      </p:sp>
      <p:pic>
        <p:nvPicPr>
          <p:cNvPr id="2" name="Picture 1" descr="Screen Shot 2020-09-10 at 1.19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090" y="1484784"/>
            <a:ext cx="4349821" cy="357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0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5820" y="2564904"/>
            <a:ext cx="12164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/>
              <a:t>X</a:t>
            </a:r>
            <a:r>
              <a:rPr lang="en-US" sz="2600" baseline="-25000" dirty="0" err="1" smtClean="0"/>
              <a:t>diff</a:t>
            </a:r>
            <a:r>
              <a:rPr lang="en-US" sz="2600" dirty="0" smtClean="0"/>
              <a:t> – 0</a:t>
            </a:r>
            <a:endParaRPr lang="en-US" sz="2600" baseline="-25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960444" y="2913331"/>
            <a:ext cx="4318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/>
              <a:t>s</a:t>
            </a:r>
            <a:r>
              <a:rPr lang="en-US" sz="2600" baseline="-25000" dirty="0" err="1" smtClean="0"/>
              <a:t>p</a:t>
            </a:r>
            <a:endParaRPr lang="en-US" sz="2600" baseline="-25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958831" y="2780928"/>
            <a:ext cx="61316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t  =</a:t>
            </a:r>
            <a:endParaRPr lang="en-US" sz="2600" baseline="-250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788024" y="3071946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14907" y="4742077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796136" y="2841323"/>
            <a:ext cx="936104" cy="875709"/>
          </a:xfrm>
          <a:prstGeom prst="straightConnector1">
            <a:avLst/>
          </a:prstGeom>
          <a:ln w="4127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36096" y="3688576"/>
            <a:ext cx="362587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Difference between </a:t>
            </a:r>
          </a:p>
          <a:p>
            <a:r>
              <a:rPr lang="en-US" sz="2600" dirty="0" smtClean="0">
                <a:latin typeface="Arial"/>
              </a:rPr>
              <a:t>mean </a:t>
            </a:r>
            <a:r>
              <a:rPr lang="en-US" sz="2600" b="1" i="1" dirty="0" smtClean="0">
                <a:latin typeface="Arial"/>
              </a:rPr>
              <a:t>difference </a:t>
            </a:r>
            <a:r>
              <a:rPr lang="en-US" sz="2600" dirty="0" smtClean="0">
                <a:latin typeface="Arial"/>
              </a:rPr>
              <a:t>and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59632" y="3864530"/>
            <a:ext cx="301119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Estimate of </a:t>
            </a:r>
          </a:p>
          <a:p>
            <a:r>
              <a:rPr lang="en-US" sz="2600" dirty="0" smtClean="0">
                <a:latin typeface="Arial"/>
              </a:rPr>
              <a:t>uncertainty (SE) of </a:t>
            </a:r>
          </a:p>
          <a:p>
            <a:r>
              <a:rPr lang="en-US" sz="2600" b="1" i="1" dirty="0" smtClean="0">
                <a:latin typeface="Arial"/>
              </a:rPr>
              <a:t>difference</a:t>
            </a:r>
            <a:r>
              <a:rPr lang="en-US" sz="2600" dirty="0" smtClean="0">
                <a:latin typeface="Arial"/>
              </a:rPr>
              <a:t> (</a:t>
            </a:r>
            <a:r>
              <a:rPr lang="en-US" sz="2600" dirty="0" err="1" smtClean="0">
                <a:latin typeface="Arial"/>
              </a:rPr>
              <a:t>X</a:t>
            </a:r>
            <a:r>
              <a:rPr lang="en-US" sz="2600" baseline="-25000" dirty="0" err="1" smtClean="0">
                <a:latin typeface="Arial"/>
              </a:rPr>
              <a:t>diff</a:t>
            </a:r>
            <a:r>
              <a:rPr lang="en-US" sz="2600" dirty="0" smtClean="0">
                <a:latin typeface="Arial"/>
              </a:rPr>
              <a:t>)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131840" y="3345379"/>
            <a:ext cx="1800200" cy="875709"/>
          </a:xfrm>
          <a:prstGeom prst="straightConnector1">
            <a:avLst/>
          </a:prstGeom>
          <a:ln w="4127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16016" y="2669096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60947" y="200834"/>
            <a:ext cx="3149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Paired t-test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81197" y="980728"/>
            <a:ext cx="29087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How does it work?</a:t>
            </a:r>
          </a:p>
        </p:txBody>
      </p:sp>
      <p:pic>
        <p:nvPicPr>
          <p:cNvPr id="21" name="Picture 20" descr="8474229421_e2eb45455b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85568"/>
            <a:ext cx="2256736" cy="150522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592571" y="3516977"/>
            <a:ext cx="185178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latin typeface="Arial"/>
                <a:hlinkClick r:id="rId4"/>
              </a:rPr>
              <a:t>“Kitten!”</a:t>
            </a:r>
            <a:r>
              <a:rPr lang="en-US" sz="700" dirty="0" smtClean="0">
                <a:latin typeface="Arial"/>
              </a:rPr>
              <a:t> by Martin </a:t>
            </a:r>
            <a:r>
              <a:rPr lang="en-US" sz="700" dirty="0" err="1" smtClean="0">
                <a:latin typeface="Arial"/>
              </a:rPr>
              <a:t>Cathrae</a:t>
            </a:r>
            <a:r>
              <a:rPr lang="en-US" sz="700" dirty="0" smtClean="0">
                <a:latin typeface="Arial"/>
              </a:rPr>
              <a:t> </a:t>
            </a:r>
            <a:r>
              <a:rPr lang="en-US" sz="700" dirty="0" smtClean="0">
                <a:latin typeface="Arial"/>
                <a:hlinkClick r:id="rId5"/>
              </a:rPr>
              <a:t>CC BY_SA 2.0</a:t>
            </a:r>
            <a:endParaRPr lang="en-US" sz="700" dirty="0">
              <a:latin typeface="Arial"/>
            </a:endParaRPr>
          </a:p>
        </p:txBody>
      </p:sp>
      <p:pic>
        <p:nvPicPr>
          <p:cNvPr id="26" name="Picture 25" descr="8474229421_e2eb45455b_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873" y="2348880"/>
            <a:ext cx="1295511" cy="864096"/>
          </a:xfrm>
          <a:prstGeom prst="rect">
            <a:avLst/>
          </a:prstGeom>
        </p:spPr>
      </p:pic>
      <p:sp>
        <p:nvSpPr>
          <p:cNvPr id="27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4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561928" y="850061"/>
            <a:ext cx="8020144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>
              <a:defRPr/>
            </a:pPr>
            <a:r>
              <a:rPr lang="en-GB" sz="3600" dirty="0">
                <a:latin typeface="Arial"/>
              </a:rPr>
              <a:t>Assumptions of </a:t>
            </a:r>
            <a:r>
              <a:rPr lang="en-CA" sz="3600" dirty="0" smtClean="0">
                <a:latin typeface="Arial"/>
              </a:rPr>
              <a:t>paired t-test</a:t>
            </a:r>
            <a:endParaRPr lang="en-GB" sz="2400" dirty="0">
              <a:latin typeface="Arial"/>
            </a:endParaRPr>
          </a:p>
          <a:p>
            <a:pPr marL="342900" indent="-342900">
              <a:defRPr/>
            </a:pPr>
            <a:endParaRPr lang="en-US" sz="24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</a:t>
            </a:r>
            <a:r>
              <a:rPr lang="en-GB" sz="3200" dirty="0" smtClean="0">
                <a:latin typeface="Arial"/>
              </a:rPr>
              <a:t>Pairs randomly sampled</a:t>
            </a:r>
            <a:endParaRPr lang="en-GB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</a:t>
            </a:r>
            <a:r>
              <a:rPr lang="en-GB" sz="3200" dirty="0" smtClean="0">
                <a:latin typeface="Arial"/>
              </a:rPr>
              <a:t>Independence of pairs</a:t>
            </a:r>
            <a:endParaRPr lang="en-GB" sz="3200" dirty="0">
              <a:latin typeface="Arial"/>
            </a:endParaRPr>
          </a:p>
          <a:p>
            <a:pPr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</a:t>
            </a:r>
            <a:r>
              <a:rPr lang="en-GB" sz="3200" dirty="0" smtClean="0">
                <a:latin typeface="Arial"/>
              </a:rPr>
              <a:t>Differences are normality distributed </a:t>
            </a:r>
            <a:r>
              <a:rPr lang="en-GB" sz="3200" dirty="0">
                <a:latin typeface="Arial"/>
              </a:rPr>
              <a:t>(no </a:t>
            </a:r>
            <a:endParaRPr lang="en-GB" sz="3200" dirty="0" smtClean="0">
              <a:latin typeface="Arial"/>
            </a:endParaRPr>
          </a:p>
          <a:p>
            <a:pPr>
              <a:defRPr/>
            </a:pPr>
            <a:r>
              <a:rPr lang="en-GB" sz="3200" dirty="0">
                <a:latin typeface="Arial"/>
              </a:rPr>
              <a:t> </a:t>
            </a:r>
            <a:r>
              <a:rPr lang="en-GB" sz="3200" dirty="0" smtClean="0">
                <a:latin typeface="Arial"/>
              </a:rPr>
              <a:t>    outliers</a:t>
            </a:r>
            <a:r>
              <a:rPr lang="en-GB" sz="3200" dirty="0">
                <a:latin typeface="Arial"/>
              </a:rPr>
              <a:t>)</a:t>
            </a:r>
            <a:endParaRPr lang="en-US" sz="3200" dirty="0">
              <a:latin typeface="Arial"/>
            </a:endParaRPr>
          </a:p>
          <a:p>
            <a:pPr marL="342900" indent="-342900" eaLnBrk="0" hangingPunct="0">
              <a:defRPr/>
            </a:pPr>
            <a:endParaRPr lang="en-US" sz="3200" dirty="0" smtClean="0">
              <a:latin typeface="Arial"/>
            </a:endParaRPr>
          </a:p>
          <a:p>
            <a:pPr marL="342900" indent="-342900" eaLnBrk="0" hangingPunct="0">
              <a:defRPr/>
            </a:pPr>
            <a:r>
              <a:rPr lang="en-US" sz="3200" dirty="0" smtClean="0">
                <a:solidFill>
                  <a:srgbClr val="FF0000"/>
                </a:solidFill>
                <a:latin typeface="Arial"/>
              </a:rPr>
              <a:t>Plot the differences!</a:t>
            </a:r>
            <a:endParaRPr lang="en-US" sz="3200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6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ERSONS" val="&lt;?xml version=&quot;1.0&quot; encoding=&quot;utf-8&quot;?&gt;&lt;ArrayOfPerson xmlns:xsi=&quot;http://www.w3.org/2001/XMLSchema-instance&quot; xmlns:xsd=&quot;http://www.w3.org/2001/XMLSchema&quot; /&gt;"/>
  <p:tag name="PRESGUID" val="5b4776d8-8aa5-4a2d-85e0-809da00e3a35"/>
  <p:tag name="EDITION" val="Meetoo"/>
</p:tagLst>
</file>

<file path=ppt/theme/theme1.xml><?xml version="1.0" encoding="utf-8"?>
<a:theme xmlns:a="http://schemas.openxmlformats.org/drawingml/2006/main" name="CCBS_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CCBS_powerpoint_template</Template>
  <TotalTime>10862</TotalTime>
  <Words>542</Words>
  <Application>Microsoft Office PowerPoint</Application>
  <PresentationFormat>On-screen Show (4:3)</PresentationFormat>
  <Paragraphs>130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CCBS_powerpoint_template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Bannach-Brown</dc:creator>
  <cp:lastModifiedBy>Sarah Martin</cp:lastModifiedBy>
  <cp:revision>533</cp:revision>
  <dcterms:created xsi:type="dcterms:W3CDTF">2015-01-22T14:02:56Z</dcterms:created>
  <dcterms:modified xsi:type="dcterms:W3CDTF">2022-10-05T11:24:17Z</dcterms:modified>
</cp:coreProperties>
</file>