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5" r:id="rId2"/>
    <p:sldId id="366" r:id="rId3"/>
    <p:sldId id="368" r:id="rId4"/>
    <p:sldId id="369" r:id="rId5"/>
    <p:sldId id="457" r:id="rId6"/>
    <p:sldId id="458" r:id="rId7"/>
    <p:sldId id="459" r:id="rId8"/>
    <p:sldId id="517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DD7"/>
    <a:srgbClr val="224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0789" autoAdjust="0"/>
  </p:normalViewPr>
  <p:slideViewPr>
    <p:cSldViewPr>
      <p:cViewPr varScale="1">
        <p:scale>
          <a:sx n="99" d="100"/>
          <a:sy n="99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4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758AF-2396-1B4A-B650-2755ADCDC763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114E2-6EE3-704C-9387-1488A9EC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8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C893-99A0-4146-9538-ED41B57DACCD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DCC1-9706-48B9-B78C-53165670BB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46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77BBF2-A21D-224E-8101-4E61028C64C9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explain why it is sufficient to report the SE for the mean </a:t>
            </a:r>
            <a:r>
              <a:rPr lang="en-US" dirty="0" smtClean="0">
                <a:sym typeface="Wingdings"/>
              </a:rPr>
              <a:t> easily calculate 95% 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CDCC1-9706-48B9-B78C-53165670BB1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36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 in Arial blue bold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in Arial blue regular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249" y="1600201"/>
            <a:ext cx="8229600" cy="4421088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6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3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0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7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DB84-0CB5-1046-8B67-1BA3CF21EE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224E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850540" y="632882"/>
            <a:ext cx="3442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</a:rPr>
              <a:t>1-sample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4225" y="2210088"/>
            <a:ext cx="64705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1)</a:t>
            </a:r>
            <a:r>
              <a:rPr lang="en-US" sz="2800" dirty="0" smtClean="0">
                <a:latin typeface="Arial"/>
              </a:rPr>
              <a:t> What can it do?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2)</a:t>
            </a:r>
            <a:r>
              <a:rPr lang="en-US" sz="2800" dirty="0" smtClean="0">
                <a:latin typeface="Arial"/>
              </a:rPr>
              <a:t> How </a:t>
            </a:r>
            <a:r>
              <a:rPr lang="en-US" sz="2800" smtClean="0">
                <a:latin typeface="Arial"/>
              </a:rPr>
              <a:t>does it </a:t>
            </a:r>
            <a:r>
              <a:rPr lang="en-US" sz="2800" dirty="0" smtClean="0">
                <a:latin typeface="Arial"/>
              </a:rPr>
              <a:t>work?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3)</a:t>
            </a:r>
            <a:r>
              <a:rPr lang="en-US" sz="2800" dirty="0" smtClean="0">
                <a:latin typeface="Arial"/>
              </a:rPr>
              <a:t> How to perform 1-sample t-test in R?</a:t>
            </a:r>
            <a:endParaRPr lang="en-US" sz="2800" dirty="0">
              <a:latin typeface="Arial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1565" y="5013176"/>
            <a:ext cx="79008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Note:  this video is intended to follow the video regarding</a:t>
            </a:r>
          </a:p>
          <a:p>
            <a:r>
              <a:rPr lang="en-US" sz="2400" dirty="0" smtClean="0">
                <a:latin typeface="Arial"/>
              </a:rPr>
              <a:t>a (standard) 2-sample t-test</a:t>
            </a:r>
          </a:p>
        </p:txBody>
      </p:sp>
    </p:spTree>
    <p:extLst>
      <p:ext uri="{BB962C8B-B14F-4D97-AF65-F5344CB8AC3E}">
        <p14:creationId xmlns:p14="http://schemas.microsoft.com/office/powerpoint/2010/main" val="10583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669526" y="200834"/>
            <a:ext cx="3804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/>
              </a:rPr>
              <a:t>1</a:t>
            </a:r>
            <a:r>
              <a:rPr lang="en-US" sz="4000" b="1" dirty="0" smtClean="0">
                <a:latin typeface="Arial"/>
              </a:rPr>
              <a:t>-sample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777" y="908720"/>
            <a:ext cx="8604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</a:rPr>
              <a:t>Does the average mass of an apple differ significantly from μ?</a:t>
            </a:r>
          </a:p>
          <a:p>
            <a:endParaRPr lang="en-US" sz="2400" dirty="0">
              <a:latin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1" y="2806477"/>
            <a:ext cx="144015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μ</a:t>
            </a:r>
          </a:p>
          <a:p>
            <a:endParaRPr lang="en-US" sz="2600" dirty="0">
              <a:solidFill>
                <a:schemeClr val="tx2"/>
              </a:solidFill>
            </a:endParaRPr>
          </a:p>
        </p:txBody>
      </p:sp>
      <p:pic>
        <p:nvPicPr>
          <p:cNvPr id="12" name="Picture 3" descr="517372853_e959db10ca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435" y="2060848"/>
            <a:ext cx="1536336" cy="115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4" descr="517372853_e959db10ca_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661"/>
            <a:ext cx="3362601" cy="2519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517372853_e959db10ca_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48880"/>
            <a:ext cx="22082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97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669526" y="200834"/>
            <a:ext cx="3804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1-sample t-test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17641" y="980728"/>
            <a:ext cx="29087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How does it work?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5820" y="2564904"/>
            <a:ext cx="10459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 </a:t>
            </a:r>
            <a:r>
              <a:rPr lang="en-US" sz="2600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– μ</a:t>
            </a:r>
            <a:endParaRPr lang="en-US" sz="2600" baseline="-25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960444" y="2913331"/>
            <a:ext cx="4318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s</a:t>
            </a:r>
            <a:r>
              <a:rPr lang="en-US" sz="2600" baseline="-25000" dirty="0" err="1" smtClean="0"/>
              <a:t>p</a:t>
            </a:r>
            <a:endParaRPr lang="en-US" sz="2600" baseline="-25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958831" y="2780928"/>
            <a:ext cx="61316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t  =</a:t>
            </a:r>
            <a:endParaRPr lang="en-US" sz="2600" baseline="-250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716016" y="3071946"/>
            <a:ext cx="936104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23928" y="429309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796136" y="2841323"/>
            <a:ext cx="936104" cy="875709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84028" y="3688576"/>
            <a:ext cx="311352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Difference between </a:t>
            </a:r>
          </a:p>
          <a:p>
            <a:r>
              <a:rPr lang="en-US" sz="2600" dirty="0" smtClean="0">
                <a:latin typeface="Arial"/>
              </a:rPr>
              <a:t>the mean and value</a:t>
            </a:r>
          </a:p>
          <a:p>
            <a:r>
              <a:rPr lang="en-US" sz="2600" dirty="0" smtClean="0">
                <a:latin typeface="Arial"/>
              </a:rPr>
              <a:t>of interest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2172" y="3803981"/>
            <a:ext cx="336593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Estimate of </a:t>
            </a:r>
          </a:p>
          <a:p>
            <a:r>
              <a:rPr lang="en-US" sz="2600" dirty="0" smtClean="0">
                <a:latin typeface="Arial"/>
              </a:rPr>
              <a:t>uncertainty (SE) in X</a:t>
            </a:r>
            <a:r>
              <a:rPr lang="en-US" sz="2600" baseline="-25000" dirty="0" smtClean="0">
                <a:latin typeface="Arial"/>
              </a:rPr>
              <a:t>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131840" y="3345379"/>
            <a:ext cx="1800200" cy="875709"/>
          </a:xfrm>
          <a:prstGeom prst="straightConnector1">
            <a:avLst/>
          </a:prstGeom>
          <a:ln w="4127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16016" y="2669096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80313" y="1628800"/>
            <a:ext cx="144015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μ</a:t>
            </a:r>
          </a:p>
          <a:p>
            <a:endParaRPr lang="en-US" sz="2600" dirty="0">
              <a:solidFill>
                <a:schemeClr val="tx2"/>
              </a:solidFill>
            </a:endParaRPr>
          </a:p>
        </p:txBody>
      </p:sp>
      <p:pic>
        <p:nvPicPr>
          <p:cNvPr id="19" name="Picture 14" descr="517372853_e959db10ca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59467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lide Number Placeholder 2"/>
          <p:cNvSpPr txBox="1">
            <a:spLocks/>
          </p:cNvSpPr>
          <p:nvPr/>
        </p:nvSpPr>
        <p:spPr>
          <a:xfrm>
            <a:off x="6553200" y="6245225"/>
            <a:ext cx="2123256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65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683756" y="1124744"/>
            <a:ext cx="7776488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>
              <a:defRPr/>
            </a:pPr>
            <a:r>
              <a:rPr lang="en-GB" sz="3600" dirty="0">
                <a:latin typeface="Arial"/>
              </a:rPr>
              <a:t>Assumptions of </a:t>
            </a:r>
            <a:r>
              <a:rPr lang="en-CA" sz="3600" dirty="0" smtClean="0">
                <a:latin typeface="Arial"/>
              </a:rPr>
              <a:t>1-sample t-test</a:t>
            </a:r>
            <a:endParaRPr lang="en-GB" sz="2400" dirty="0">
              <a:latin typeface="Arial"/>
            </a:endParaRPr>
          </a:p>
          <a:p>
            <a:pPr marL="342900" indent="-342900">
              <a:defRPr/>
            </a:pPr>
            <a:endParaRPr lang="en-US" sz="24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Random sampling</a:t>
            </a: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Independence</a:t>
            </a:r>
          </a:p>
          <a:p>
            <a:pPr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Normality within the </a:t>
            </a:r>
            <a:r>
              <a:rPr lang="en-GB" sz="3200" dirty="0">
                <a:latin typeface="Arial"/>
              </a:rPr>
              <a:t>group (no outliers)</a:t>
            </a:r>
            <a:endParaRPr lang="en-US" sz="3200" dirty="0">
              <a:latin typeface="Arial"/>
            </a:endParaRPr>
          </a:p>
          <a:p>
            <a:pPr marL="342900" indent="-342900" eaLnBrk="0" hangingPunct="0">
              <a:defRPr/>
            </a:pPr>
            <a:endParaRPr lang="en-US" sz="3200" dirty="0" smtClean="0">
              <a:latin typeface="Arial"/>
            </a:endParaRPr>
          </a:p>
          <a:p>
            <a:pPr marL="342900" indent="-342900" eaLnBrk="0" hangingPunct="0">
              <a:defRPr/>
            </a:pP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Plot your data!</a:t>
            </a:r>
            <a:endParaRPr lang="en-US" sz="3200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9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pic>
        <p:nvPicPr>
          <p:cNvPr id="2" name="Picture 1" descr="Screen Shot 2018-09-13 at 5.01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" y="1340768"/>
            <a:ext cx="2466336" cy="39095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47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8-09-13 at 5.01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" y="1340768"/>
            <a:ext cx="2466336" cy="3909599"/>
          </a:xfrm>
          <a:prstGeom prst="rect">
            <a:avLst/>
          </a:prstGeom>
        </p:spPr>
      </p:pic>
      <p:pic>
        <p:nvPicPr>
          <p:cNvPr id="5" name="Picture 4" descr="Screen Shot 2018-09-13 at 5.04.1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89" y="2843511"/>
            <a:ext cx="7201599" cy="3825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91880" y="1268760"/>
            <a:ext cx="468589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Does average apple size differ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significantly from 10g?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7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8-09-13 at 5.01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48" y="1340768"/>
            <a:ext cx="2466336" cy="3909599"/>
          </a:xfrm>
          <a:prstGeom prst="rect">
            <a:avLst/>
          </a:prstGeom>
        </p:spPr>
      </p:pic>
      <p:pic>
        <p:nvPicPr>
          <p:cNvPr id="5" name="Picture 4" descr="Screen Shot 2018-09-13 at 5.04.1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89" y="2843511"/>
            <a:ext cx="7201599" cy="3825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1052736"/>
            <a:ext cx="646421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“The average size of apples (mean +/- SE: 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11.68 g +/- 0.29 g) differs significantly from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10 g (1-sample t-test; t=5.8, </a:t>
            </a:r>
            <a:r>
              <a:rPr lang="en-US" sz="2600" dirty="0" err="1" smtClean="0">
                <a:solidFill>
                  <a:srgbClr val="FF0000"/>
                </a:solidFill>
                <a:latin typeface="Arial"/>
              </a:rPr>
              <a:t>df</a:t>
            </a:r>
            <a:r>
              <a:rPr lang="en-US" sz="2600" dirty="0" smtClean="0">
                <a:solidFill>
                  <a:srgbClr val="FF0000"/>
                </a:solidFill>
                <a:latin typeface="Arial"/>
              </a:rPr>
              <a:t> = 9,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p = 0.00025).”  </a:t>
            </a:r>
            <a:r>
              <a:rPr lang="en-US" sz="2600" b="1" i="1" dirty="0" smtClean="0">
                <a:solidFill>
                  <a:srgbClr val="FF0000"/>
                </a:solidFill>
                <a:latin typeface="Arial"/>
              </a:rPr>
              <a:t>Plot data, too.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545DB84-0CB5-1046-8B67-1BA3CF21EE70}" type="slidenum">
              <a:rPr lang="en-GB" smtClean="0"/>
              <a:pPr algn="r"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91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12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i=&quot;http://www.w3.org/2001/XMLSchema-instance&quot; xmlns:xsd=&quot;http://www.w3.org/2001/XMLSchema&quot; /&gt;"/>
  <p:tag name="PRESGUID" val="5b4776d8-8aa5-4a2d-85e0-809da00e3a35"/>
  <p:tag name="EDITION" val="Meetoo"/>
</p:tagLst>
</file>

<file path=ppt/theme/theme1.xml><?xml version="1.0" encoding="utf-8"?>
<a:theme xmlns:a="http://schemas.openxmlformats.org/drawingml/2006/main" name="CCBS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CCBS_powerpoint_template</Template>
  <TotalTime>10860</TotalTime>
  <Words>216</Words>
  <Application>Microsoft Office PowerPoint</Application>
  <PresentationFormat>On-screen Show (4:3)</PresentationFormat>
  <Paragraphs>56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Wingdings</vt:lpstr>
      <vt:lpstr>CCBS_powerpoint_template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Bannach-Brown</dc:creator>
  <cp:lastModifiedBy>Sarah Martin</cp:lastModifiedBy>
  <cp:revision>533</cp:revision>
  <dcterms:created xsi:type="dcterms:W3CDTF">2015-01-22T14:02:56Z</dcterms:created>
  <dcterms:modified xsi:type="dcterms:W3CDTF">2022-10-05T11:20:03Z</dcterms:modified>
</cp:coreProperties>
</file>