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8" r:id="rId2"/>
    <p:sldId id="256" r:id="rId3"/>
    <p:sldId id="286" r:id="rId4"/>
    <p:sldId id="290" r:id="rId5"/>
    <p:sldId id="289" r:id="rId6"/>
    <p:sldId id="288" r:id="rId7"/>
    <p:sldId id="287" r:id="rId8"/>
    <p:sldId id="285" r:id="rId9"/>
    <p:sldId id="283" r:id="rId10"/>
    <p:sldId id="273" r:id="rId11"/>
    <p:sldId id="264" r:id="rId12"/>
    <p:sldId id="274" r:id="rId13"/>
    <p:sldId id="27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36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F41402-7C5D-EA4B-85A6-3E76C6268A6B}" type="datetimeFigureOut">
              <a:rPr lang="en-US" smtClean="0"/>
              <a:t>10/5/2022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FB8FBE-DEF6-7B4F-AB43-771C717D0EB7}" type="slidenum">
              <a:rPr lang="en-US" smtClean="0"/>
              <a:t>‹#›</a:t>
            </a:fld>
            <a:endParaRPr lang="en-US"/>
          </a:p>
        </p:txBody>
      </p:sp>
    </p:spTree>
    <p:extLst>
      <p:ext uri="{BB962C8B-B14F-4D97-AF65-F5344CB8AC3E}">
        <p14:creationId xmlns:p14="http://schemas.microsoft.com/office/powerpoint/2010/main" val="29694183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2523AF-B23A-0347-9188-E4AC65F36834}" type="datetimeFigureOut">
              <a:rPr lang="en-US" smtClean="0"/>
              <a:t>10/5/2022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09B9C7-B9B9-DF44-865A-886104447196}" type="slidenum">
              <a:rPr lang="en-US" smtClean="0"/>
              <a:t>‹#›</a:t>
            </a:fld>
            <a:endParaRPr lang="en-US"/>
          </a:p>
        </p:txBody>
      </p:sp>
    </p:spTree>
    <p:extLst>
      <p:ext uri="{BB962C8B-B14F-4D97-AF65-F5344CB8AC3E}">
        <p14:creationId xmlns:p14="http://schemas.microsoft.com/office/powerpoint/2010/main" val="28732992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Estimating is a central goal in biology.</a:t>
            </a:r>
          </a:p>
          <a:p>
            <a:r>
              <a:rPr lang="en-US" dirty="0" smtClean="0"/>
              <a:t>e.g.,</a:t>
            </a:r>
            <a:r>
              <a:rPr lang="en-US" baseline="0" dirty="0" smtClean="0"/>
              <a:t> When we perform an experiment, we’re essentially interested in estimating the size of an effect of some treatment, i.e., the difference between two treatments; and we want to know whether</a:t>
            </a:r>
          </a:p>
          <a:p>
            <a:r>
              <a:rPr lang="en-US" baseline="0" dirty="0" smtClean="0"/>
              <a:t>that difference is likely different from zero – that’s what we’re doing when we’re testing whether two treatments are significantly different from one another – but we’ll return to that idea later.</a:t>
            </a:r>
          </a:p>
          <a:p>
            <a:r>
              <a:rPr lang="en-US" baseline="0" dirty="0" smtClean="0"/>
              <a:t>For now, let’s focus on a simpler idea – how to estimate some biological trait in a population.</a:t>
            </a:r>
            <a:endParaRPr lang="en-US" dirty="0" smtClean="0"/>
          </a:p>
        </p:txBody>
      </p:sp>
      <p:sp>
        <p:nvSpPr>
          <p:cNvPr id="4" name="Slide Number Placeholder 3"/>
          <p:cNvSpPr>
            <a:spLocks noGrp="1"/>
          </p:cNvSpPr>
          <p:nvPr>
            <p:ph type="sldNum" sz="quarter" idx="10"/>
          </p:nvPr>
        </p:nvSpPr>
        <p:spPr/>
        <p:txBody>
          <a:bodyPr/>
          <a:lstStyle/>
          <a:p>
            <a:fld id="{7209B9C7-B9B9-DF44-865A-886104447196}" type="slidenum">
              <a:rPr lang="en-US" smtClean="0"/>
              <a:t>1</a:t>
            </a:fld>
            <a:endParaRPr lang="en-US"/>
          </a:p>
        </p:txBody>
      </p:sp>
    </p:spTree>
    <p:extLst>
      <p:ext uri="{BB962C8B-B14F-4D97-AF65-F5344CB8AC3E}">
        <p14:creationId xmlns:p14="http://schemas.microsoft.com/office/powerpoint/2010/main" val="1795022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this photo – i.e., what was done to create this photo</a:t>
            </a:r>
          </a:p>
          <a:p>
            <a:r>
              <a:rPr lang="en-US" dirty="0" smtClean="0"/>
              <a:t>“Notice that people on the left are shorter</a:t>
            </a:r>
            <a:r>
              <a:rPr lang="en-US" baseline="0" dirty="0" smtClean="0"/>
              <a:t> than people on the right.</a:t>
            </a:r>
            <a:r>
              <a:rPr lang="en-US" dirty="0" smtClean="0"/>
              <a:t>”</a:t>
            </a:r>
          </a:p>
          <a:p>
            <a:r>
              <a:rPr lang="en-US" dirty="0" smtClean="0"/>
              <a:t>“What they’ve</a:t>
            </a:r>
            <a:r>
              <a:rPr lang="en-US" baseline="0" dirty="0" smtClean="0"/>
              <a:t> done is measure people and arrange them in order of their height.  We see that there are few people who are either very short or very tall, but many more people with intermediate height.  Also notice that this distribution has a nice ‘bell’ shape curve, which is part of what meant when someone refers to a normal distribution.“</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3</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this photo – i.e., what was done to create this photo</a:t>
            </a:r>
          </a:p>
          <a:p>
            <a:r>
              <a:rPr lang="en-US" dirty="0" smtClean="0"/>
              <a:t>“Notice that people on the left are shorter</a:t>
            </a:r>
            <a:r>
              <a:rPr lang="en-US" baseline="0" dirty="0" smtClean="0"/>
              <a:t> than people on the right.</a:t>
            </a:r>
            <a:r>
              <a:rPr lang="en-US" dirty="0" smtClean="0"/>
              <a:t>”</a:t>
            </a:r>
          </a:p>
          <a:p>
            <a:r>
              <a:rPr lang="en-US" dirty="0" smtClean="0"/>
              <a:t>“What they’ve</a:t>
            </a:r>
            <a:r>
              <a:rPr lang="en-US" baseline="0" dirty="0" smtClean="0"/>
              <a:t> done is measure people and arrange them in order of their height.  We see that there are few people who are either very short or very tall, but many more people with intermediate height.  Also notice that this distribution has a nice ‘bell’ shape curve, which is part of what meant when someone refers to a normal distribution.“</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4</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this photo – i.e., what was done to create this photo</a:t>
            </a:r>
          </a:p>
          <a:p>
            <a:r>
              <a:rPr lang="en-US" dirty="0" smtClean="0"/>
              <a:t>“Notice that people on the left are shorter</a:t>
            </a:r>
            <a:r>
              <a:rPr lang="en-US" baseline="0" dirty="0" smtClean="0"/>
              <a:t> than people on the right.</a:t>
            </a:r>
            <a:r>
              <a:rPr lang="en-US" dirty="0" smtClean="0"/>
              <a:t>”</a:t>
            </a:r>
          </a:p>
          <a:p>
            <a:r>
              <a:rPr lang="en-US" dirty="0" smtClean="0"/>
              <a:t>“What they’ve</a:t>
            </a:r>
            <a:r>
              <a:rPr lang="en-US" baseline="0" dirty="0" smtClean="0"/>
              <a:t> done is measure people and arrange them in order of their height.  We see that there are few people who are either very short or very tall, but many more people with intermediate height.  Also notice that this distribution has a nice ‘bell’ shape curve, which is part of what meant when someone refers to a normal distribution.“</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5</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this photo – i.e., what was done to create this photo</a:t>
            </a:r>
          </a:p>
          <a:p>
            <a:r>
              <a:rPr lang="en-US" dirty="0" smtClean="0"/>
              <a:t>“Notice that people on the left are shorter</a:t>
            </a:r>
            <a:r>
              <a:rPr lang="en-US" baseline="0" dirty="0" smtClean="0"/>
              <a:t> than people on the right.</a:t>
            </a:r>
            <a:r>
              <a:rPr lang="en-US" dirty="0" smtClean="0"/>
              <a:t>”</a:t>
            </a:r>
          </a:p>
          <a:p>
            <a:r>
              <a:rPr lang="en-US" dirty="0" smtClean="0"/>
              <a:t>“What they’ve</a:t>
            </a:r>
            <a:r>
              <a:rPr lang="en-US" baseline="0" dirty="0" smtClean="0"/>
              <a:t> done is measure people and arrange them in order of their height.  We see that there are few people who are either very short or very tall, but many more people with intermediate height.  Also notice that this distribution has a nice ‘bell’ shape curve, which is part of what meant when someone refers to a normal distribution.“</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6</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this photo – i.e., what was done to create this photo</a:t>
            </a:r>
          </a:p>
          <a:p>
            <a:r>
              <a:rPr lang="en-US" dirty="0" smtClean="0"/>
              <a:t>“Notice that people on the left are shorter</a:t>
            </a:r>
            <a:r>
              <a:rPr lang="en-US" baseline="0" dirty="0" smtClean="0"/>
              <a:t> than people on the right.</a:t>
            </a:r>
            <a:r>
              <a:rPr lang="en-US" dirty="0" smtClean="0"/>
              <a:t>”</a:t>
            </a:r>
          </a:p>
          <a:p>
            <a:r>
              <a:rPr lang="en-US" dirty="0" smtClean="0"/>
              <a:t>“What they’ve</a:t>
            </a:r>
            <a:r>
              <a:rPr lang="en-US" baseline="0" dirty="0" smtClean="0"/>
              <a:t> done is measure people and arrange them in order of their height.  We see that there are few people who are either very short or very tall, but many more people with intermediate height.  Also notice that this distribution has a nice ‘bell’ shape curve, which is part of what meant when someone refers to a normal distribution.“</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7</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this photo – i.e., what was done to create this photo</a:t>
            </a:r>
          </a:p>
          <a:p>
            <a:r>
              <a:rPr lang="en-US" dirty="0" smtClean="0"/>
              <a:t>“Notice that people on the left are shorter</a:t>
            </a:r>
            <a:r>
              <a:rPr lang="en-US" baseline="0" dirty="0" smtClean="0"/>
              <a:t> than people on the right.</a:t>
            </a:r>
            <a:r>
              <a:rPr lang="en-US" dirty="0" smtClean="0"/>
              <a:t>”</a:t>
            </a:r>
          </a:p>
          <a:p>
            <a:r>
              <a:rPr lang="en-US" dirty="0" smtClean="0"/>
              <a:t>“What they’ve</a:t>
            </a:r>
            <a:r>
              <a:rPr lang="en-US" baseline="0" dirty="0" smtClean="0"/>
              <a:t> done is measure people and arrange them in order of their height.  We see that there are few people who are either very short or very tall, but many more people with intermediate height.  Also notice that this distribution has a nice ‘bell’ shape curve, which is part of what meant when someone refers to a normal distribution.“</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8</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this photo – i.e., what was done to create this photo</a:t>
            </a:r>
          </a:p>
          <a:p>
            <a:r>
              <a:rPr lang="en-US" dirty="0" smtClean="0"/>
              <a:t>“Notice that people on the left are shorter</a:t>
            </a:r>
            <a:r>
              <a:rPr lang="en-US" baseline="0" dirty="0" smtClean="0"/>
              <a:t> than people on the right.</a:t>
            </a:r>
            <a:r>
              <a:rPr lang="en-US" dirty="0" smtClean="0"/>
              <a:t>”</a:t>
            </a:r>
          </a:p>
          <a:p>
            <a:r>
              <a:rPr lang="en-US" dirty="0" smtClean="0"/>
              <a:t>“What they’ve</a:t>
            </a:r>
            <a:r>
              <a:rPr lang="en-US" baseline="0" dirty="0" smtClean="0"/>
              <a:t> done is measure people and arrange them in order of their height.  We see that there are few people who are either very short or very tall, but many more people with intermediate height.  Also notice that this distribution has a nice ‘bell’ shape curve, which is part of what meant when someone refers to a normal distribution.“</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9</a:t>
            </a:fld>
            <a:endParaRPr lang="en-US"/>
          </a:p>
        </p:txBody>
      </p:sp>
    </p:spTree>
    <p:extLst>
      <p:ext uri="{BB962C8B-B14F-4D97-AF65-F5344CB8AC3E}">
        <p14:creationId xmlns:p14="http://schemas.microsoft.com/office/powerpoint/2010/main" val="3525711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055BB7D1-269C-3145-A222-2E58D53DCD3E}" type="datetime1">
              <a:rPr lang="en-CA" smtClean="0"/>
              <a:t>2022-10-05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1885978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113759C7-8B2D-3047-8307-0B1C295972D7}" type="datetime1">
              <a:rPr lang="en-CA" smtClean="0"/>
              <a:t>2022-10-05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3017236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7FA8984-163A-AC45-8162-ED44A1FA9C9A}" type="datetime1">
              <a:rPr lang="en-CA" smtClean="0"/>
              <a:t>2022-10-05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3571699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ED38857B-F340-194F-B4F2-DE45EE98CECC}" type="datetime1">
              <a:rPr lang="en-CA" smtClean="0"/>
              <a:t>2022-10-05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4216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327ABE-72B3-ED48-80C0-EF9630CDF3C0}" type="datetime1">
              <a:rPr lang="en-CA" smtClean="0"/>
              <a:t>2022-10-05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3842404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22D6CF76-EB56-E74B-A74D-998D6DB8A10A}" type="datetime1">
              <a:rPr lang="en-CA" smtClean="0"/>
              <a:t>2022-10-05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1495253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E9B6D7C7-9E58-C440-A01E-F5C028E77EF2}" type="datetime1">
              <a:rPr lang="en-CA" smtClean="0"/>
              <a:t>2022-10-05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3238393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76A59ED4-0D2F-8843-A8DC-5F2FD17AE368}" type="datetime1">
              <a:rPr lang="en-CA" smtClean="0"/>
              <a:t>2022-10-05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23023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8A243-42E5-204B-8A73-259A8AC1AB1A}" type="datetime1">
              <a:rPr lang="en-CA" smtClean="0"/>
              <a:t>2022-10-05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1100978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325BA4EB-2A8C-3D48-B922-C905A58E18C2}" type="datetime1">
              <a:rPr lang="en-CA" smtClean="0"/>
              <a:t>2022-10-05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47597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4826046-CF35-FD44-9C84-428C24E844FD}" type="datetime1">
              <a:rPr lang="en-CA" smtClean="0"/>
              <a:t>2022-10-05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B572C-4E92-BA4D-9D5C-EB731868F53B}" type="slidenum">
              <a:rPr lang="en-US" smtClean="0"/>
              <a:t>‹#›</a:t>
            </a:fld>
            <a:endParaRPr lang="en-US"/>
          </a:p>
        </p:txBody>
      </p:sp>
    </p:spTree>
    <p:extLst>
      <p:ext uri="{BB962C8B-B14F-4D97-AF65-F5344CB8AC3E}">
        <p14:creationId xmlns:p14="http://schemas.microsoft.com/office/powerpoint/2010/main" val="980190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5CF50-97A8-174C-8B3D-FAA795B48669}" type="datetime1">
              <a:rPr lang="en-CA" smtClean="0"/>
              <a:t>2022-10-05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B572C-4E92-BA4D-9D5C-EB731868F53B}" type="slidenum">
              <a:rPr lang="en-US" smtClean="0"/>
              <a:t>‹#›</a:t>
            </a:fld>
            <a:endParaRPr lang="en-US"/>
          </a:p>
        </p:txBody>
      </p:sp>
    </p:spTree>
    <p:extLst>
      <p:ext uri="{BB962C8B-B14F-4D97-AF65-F5344CB8AC3E}">
        <p14:creationId xmlns:p14="http://schemas.microsoft.com/office/powerpoint/2010/main" val="1382650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a:rPr>
              <a:t>Estimating with uncertainty</a:t>
            </a:r>
            <a:endParaRPr lang="en-US" dirty="0">
              <a:latin typeface="Arial"/>
            </a:endParaRPr>
          </a:p>
        </p:txBody>
      </p:sp>
      <p:sp>
        <p:nvSpPr>
          <p:cNvPr id="3" name="TextBox 2"/>
          <p:cNvSpPr txBox="1"/>
          <p:nvPr/>
        </p:nvSpPr>
        <p:spPr>
          <a:xfrm>
            <a:off x="1406160" y="4186534"/>
            <a:ext cx="6331681" cy="1815882"/>
          </a:xfrm>
          <a:prstGeom prst="rect">
            <a:avLst/>
          </a:prstGeom>
          <a:noFill/>
        </p:spPr>
        <p:txBody>
          <a:bodyPr wrap="none" rtlCol="0">
            <a:spAutoFit/>
          </a:bodyPr>
          <a:lstStyle/>
          <a:p>
            <a:r>
              <a:rPr lang="en-US" sz="2800" dirty="0" smtClean="0">
                <a:latin typeface="Arial"/>
              </a:rPr>
              <a:t>1) Calculate a mean</a:t>
            </a:r>
          </a:p>
          <a:p>
            <a:endParaRPr lang="en-US" sz="2800" dirty="0" smtClean="0">
              <a:latin typeface="Arial"/>
            </a:endParaRPr>
          </a:p>
          <a:p>
            <a:r>
              <a:rPr lang="en-US" sz="2800" dirty="0" smtClean="0">
                <a:latin typeface="Arial"/>
              </a:rPr>
              <a:t>2) Standard Error as a way to describe </a:t>
            </a:r>
          </a:p>
          <a:p>
            <a:r>
              <a:rPr lang="en-US" sz="2800" dirty="0" smtClean="0">
                <a:latin typeface="Arial"/>
              </a:rPr>
              <a:t>    uncertainty in that mean</a:t>
            </a:r>
            <a:endParaRPr lang="en-US" sz="2800" dirty="0">
              <a:latin typeface="Arial"/>
            </a:endParaRPr>
          </a:p>
        </p:txBody>
      </p:sp>
      <p:sp>
        <p:nvSpPr>
          <p:cNvPr id="4" name="Slide Number Placeholder 3"/>
          <p:cNvSpPr>
            <a:spLocks noGrp="1"/>
          </p:cNvSpPr>
          <p:nvPr>
            <p:ph type="sldNum" sz="quarter" idx="12"/>
          </p:nvPr>
        </p:nvSpPr>
        <p:spPr/>
        <p:txBody>
          <a:bodyPr/>
          <a:lstStyle/>
          <a:p>
            <a:fld id="{410B572C-4E92-BA4D-9D5C-EB731868F53B}" type="slidenum">
              <a:rPr lang="en-US" smtClean="0"/>
              <a:t>1</a:t>
            </a:fld>
            <a:endParaRPr lang="en-US"/>
          </a:p>
        </p:txBody>
      </p:sp>
    </p:spTree>
    <p:extLst>
      <p:ext uri="{BB962C8B-B14F-4D97-AF65-F5344CB8AC3E}">
        <p14:creationId xmlns:p14="http://schemas.microsoft.com/office/powerpoint/2010/main" val="2758463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10B572C-4E92-BA4D-9D5C-EB731868F53B}" type="slidenum">
              <a:rPr lang="en-US" smtClean="0"/>
              <a:t>10</a:t>
            </a:fld>
            <a:endParaRPr lang="en-US"/>
          </a:p>
        </p:txBody>
      </p:sp>
    </p:spTree>
    <p:extLst>
      <p:ext uri="{BB962C8B-B14F-4D97-AF65-F5344CB8AC3E}">
        <p14:creationId xmlns:p14="http://schemas.microsoft.com/office/powerpoint/2010/main" val="2160441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extBox 14"/>
          <p:cNvSpPr txBox="1">
            <a:spLocks noChangeArrowheads="1"/>
          </p:cNvSpPr>
          <p:nvPr/>
        </p:nvSpPr>
        <p:spPr bwMode="auto">
          <a:xfrm>
            <a:off x="0" y="356497"/>
            <a:ext cx="9144000" cy="64940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endParaRPr lang="en-US" sz="2600" dirty="0">
              <a:latin typeface="Arial"/>
            </a:endParaRPr>
          </a:p>
          <a:p>
            <a:pPr eaLnBrk="1" hangingPunct="1">
              <a:defRPr/>
            </a:pPr>
            <a:r>
              <a:rPr lang="en-US" sz="2600" b="1" dirty="0" smtClean="0">
                <a:latin typeface="Arial"/>
              </a:rPr>
              <a:t>I</a:t>
            </a:r>
            <a:r>
              <a:rPr lang="en-US" sz="2600" dirty="0" smtClean="0">
                <a:latin typeface="Arial"/>
              </a:rPr>
              <a:t>f we repeated an experiment many times and calculated the mean for each experiment, the standard deviation of these means (SE) quantifies the effect of sampling error on obtaining an estimate.</a:t>
            </a:r>
          </a:p>
          <a:p>
            <a:pPr eaLnBrk="1" hangingPunct="1">
              <a:defRPr/>
            </a:pPr>
            <a:endParaRPr lang="en-US" sz="2600" dirty="0" smtClean="0">
              <a:latin typeface="Arial"/>
            </a:endParaRPr>
          </a:p>
          <a:p>
            <a:pPr eaLnBrk="1" hangingPunct="1">
              <a:defRPr/>
            </a:pPr>
            <a:r>
              <a:rPr lang="en-US" sz="2600" dirty="0" smtClean="0">
                <a:latin typeface="Arial"/>
              </a:rPr>
              <a:t>We rarely know a </a:t>
            </a:r>
            <a:r>
              <a:rPr lang="en-US" sz="2600" dirty="0" err="1" smtClean="0">
                <a:latin typeface="Arial"/>
              </a:rPr>
              <a:t>pop’n</a:t>
            </a:r>
            <a:r>
              <a:rPr lang="en-US" sz="2600" dirty="0" smtClean="0">
                <a:latin typeface="Arial"/>
              </a:rPr>
              <a:t> true </a:t>
            </a:r>
            <a:r>
              <a:rPr lang="en-US" sz="2600" dirty="0" err="1" smtClean="0">
                <a:latin typeface="Arial"/>
              </a:rPr>
              <a:t>sd</a:t>
            </a:r>
            <a:r>
              <a:rPr lang="en-US" sz="2600" dirty="0" smtClean="0">
                <a:latin typeface="Arial"/>
              </a:rPr>
              <a:t>; so we estimate it:</a:t>
            </a:r>
            <a:endParaRPr lang="en-US" sz="2600" dirty="0">
              <a:latin typeface="Arial"/>
            </a:endParaRPr>
          </a:p>
          <a:p>
            <a:pPr eaLnBrk="1" hangingPunct="1">
              <a:defRPr/>
            </a:pPr>
            <a:endParaRPr lang="en-US" sz="2600" dirty="0" smtClean="0">
              <a:latin typeface="Arial"/>
            </a:endParaRPr>
          </a:p>
          <a:p>
            <a:pPr eaLnBrk="1" hangingPunct="1">
              <a:defRPr/>
            </a:pPr>
            <a:r>
              <a:rPr lang="en-US" sz="2600" dirty="0" smtClean="0">
                <a:latin typeface="Arial"/>
              </a:rPr>
              <a:t>                       SE =  </a:t>
            </a:r>
            <a:r>
              <a:rPr lang="en-US" sz="2600" dirty="0" err="1" smtClean="0">
                <a:latin typeface="Arial"/>
              </a:rPr>
              <a:t>sd</a:t>
            </a:r>
            <a:r>
              <a:rPr lang="en-US" sz="2600" dirty="0">
                <a:latin typeface="Arial"/>
              </a:rPr>
              <a:t>(X) / √</a:t>
            </a:r>
            <a:r>
              <a:rPr lang="en-US" sz="2600" dirty="0" smtClean="0">
                <a:latin typeface="Arial"/>
              </a:rPr>
              <a:t>n          X is our sample</a:t>
            </a:r>
            <a:endParaRPr lang="en-US" sz="2600" dirty="0">
              <a:latin typeface="Arial"/>
            </a:endParaRPr>
          </a:p>
          <a:p>
            <a:pPr eaLnBrk="1" hangingPunct="1">
              <a:defRPr/>
            </a:pPr>
            <a:endParaRPr lang="en-US" sz="2600" dirty="0">
              <a:latin typeface="Arial"/>
            </a:endParaRPr>
          </a:p>
          <a:p>
            <a:pPr eaLnBrk="1" hangingPunct="1">
              <a:defRPr/>
            </a:pPr>
            <a:r>
              <a:rPr lang="en-US" sz="2600" dirty="0">
                <a:latin typeface="Arial"/>
              </a:rPr>
              <a:t>Standard Error (or “Standard Error of the mean”) </a:t>
            </a:r>
            <a:r>
              <a:rPr lang="en-US" sz="2600" dirty="0" smtClean="0">
                <a:latin typeface="Arial"/>
              </a:rPr>
              <a:t>provides a sense of uncertainty in our estimated </a:t>
            </a:r>
            <a:r>
              <a:rPr lang="en-US" sz="2600" dirty="0">
                <a:latin typeface="Arial"/>
              </a:rPr>
              <a:t>mean; </a:t>
            </a:r>
            <a:r>
              <a:rPr lang="en-US" sz="2600" dirty="0" smtClean="0">
                <a:solidFill>
                  <a:srgbClr val="FF0000"/>
                </a:solidFill>
                <a:latin typeface="Arial"/>
              </a:rPr>
              <a:t>a small SE suggests a lower influence of sampling error when estimating our mean.</a:t>
            </a:r>
            <a:endParaRPr lang="en-US" sz="2600" dirty="0">
              <a:solidFill>
                <a:srgbClr val="FF0000"/>
              </a:solidFill>
              <a:latin typeface="Arial"/>
            </a:endParaRPr>
          </a:p>
          <a:p>
            <a:pPr eaLnBrk="1" hangingPunct="1">
              <a:defRPr/>
            </a:pPr>
            <a:endParaRPr lang="en-US" sz="2600" dirty="0" smtClean="0">
              <a:solidFill>
                <a:srgbClr val="000090"/>
              </a:solidFill>
              <a:latin typeface="Arial"/>
            </a:endParaRPr>
          </a:p>
          <a:p>
            <a:pPr eaLnBrk="1" hangingPunct="1">
              <a:defRPr/>
            </a:pPr>
            <a:endParaRPr lang="en-US" sz="2600" dirty="0">
              <a:solidFill>
                <a:srgbClr val="000090"/>
              </a:solidFill>
              <a:latin typeface="Arial"/>
            </a:endParaRPr>
          </a:p>
        </p:txBody>
      </p:sp>
      <p:sp>
        <p:nvSpPr>
          <p:cNvPr id="140290" name="TextBox 15"/>
          <p:cNvSpPr txBox="1">
            <a:spLocks noChangeArrowheads="1"/>
          </p:cNvSpPr>
          <p:nvPr/>
        </p:nvSpPr>
        <p:spPr bwMode="auto">
          <a:xfrm>
            <a:off x="370447" y="76641"/>
            <a:ext cx="8403107"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3600" dirty="0">
                <a:latin typeface="Arial"/>
              </a:rPr>
              <a:t>What </a:t>
            </a:r>
            <a:r>
              <a:rPr lang="en-US" sz="3600" dirty="0" smtClean="0">
                <a:latin typeface="Arial"/>
              </a:rPr>
              <a:t>does </a:t>
            </a:r>
            <a:r>
              <a:rPr lang="en-US" sz="3600" dirty="0">
                <a:latin typeface="Arial"/>
              </a:rPr>
              <a:t>“Standard Error</a:t>
            </a:r>
            <a:r>
              <a:rPr lang="en-US" sz="3600" dirty="0" smtClean="0">
                <a:latin typeface="Arial"/>
              </a:rPr>
              <a:t>” (SE) mean?</a:t>
            </a:r>
            <a:endParaRPr lang="en-US" sz="3600" dirty="0">
              <a:latin typeface="Arial"/>
            </a:endParaRPr>
          </a:p>
        </p:txBody>
      </p:sp>
      <p:sp>
        <p:nvSpPr>
          <p:cNvPr id="2" name="Slide Number Placeholder 1"/>
          <p:cNvSpPr>
            <a:spLocks noGrp="1"/>
          </p:cNvSpPr>
          <p:nvPr>
            <p:ph type="sldNum" sz="quarter" idx="12"/>
          </p:nvPr>
        </p:nvSpPr>
        <p:spPr/>
        <p:txBody>
          <a:bodyPr/>
          <a:lstStyle/>
          <a:p>
            <a:fld id="{410B572C-4E92-BA4D-9D5C-EB731868F53B}" type="slidenum">
              <a:rPr lang="en-US" smtClean="0"/>
              <a:t>11</a:t>
            </a:fld>
            <a:endParaRPr lang="en-US"/>
          </a:p>
        </p:txBody>
      </p:sp>
    </p:spTree>
    <p:extLst>
      <p:ext uri="{BB962C8B-B14F-4D97-AF65-F5344CB8AC3E}">
        <p14:creationId xmlns:p14="http://schemas.microsoft.com/office/powerpoint/2010/main" val="1927800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extBox 14"/>
          <p:cNvSpPr txBox="1">
            <a:spLocks noChangeArrowheads="1"/>
          </p:cNvSpPr>
          <p:nvPr/>
        </p:nvSpPr>
        <p:spPr bwMode="auto">
          <a:xfrm>
            <a:off x="1416620" y="1841695"/>
            <a:ext cx="6310760" cy="32932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defRPr/>
            </a:pPr>
            <a:endParaRPr lang="en-US" sz="2600" dirty="0">
              <a:latin typeface="Arial"/>
            </a:endParaRPr>
          </a:p>
          <a:p>
            <a:pPr eaLnBrk="1" hangingPunct="1">
              <a:defRPr/>
            </a:pPr>
            <a:r>
              <a:rPr lang="en-US" sz="2600" dirty="0">
                <a:latin typeface="Arial"/>
              </a:rPr>
              <a:t>The SE of X </a:t>
            </a:r>
            <a:r>
              <a:rPr lang="en-US" sz="2600">
                <a:latin typeface="Arial"/>
              </a:rPr>
              <a:t>equals</a:t>
            </a:r>
            <a:r>
              <a:rPr lang="en-US" sz="2600" smtClean="0">
                <a:latin typeface="Arial"/>
              </a:rPr>
              <a:t>:</a:t>
            </a:r>
            <a:r>
              <a:rPr lang="en-US" sz="2600" dirty="0" smtClean="0">
                <a:latin typeface="Arial"/>
              </a:rPr>
              <a:t>		</a:t>
            </a:r>
            <a:r>
              <a:rPr lang="en-US" sz="2600" dirty="0" err="1" smtClean="0">
                <a:latin typeface="Arial"/>
              </a:rPr>
              <a:t>sd</a:t>
            </a:r>
            <a:r>
              <a:rPr lang="en-US" sz="2600" dirty="0" smtClean="0">
                <a:latin typeface="Arial"/>
              </a:rPr>
              <a:t>(X) / √n</a:t>
            </a:r>
          </a:p>
          <a:p>
            <a:pPr eaLnBrk="1" hangingPunct="1">
              <a:defRPr/>
            </a:pPr>
            <a:endParaRPr lang="en-US" sz="2600" dirty="0" smtClean="0">
              <a:latin typeface="Arial"/>
            </a:endParaRPr>
          </a:p>
          <a:p>
            <a:pPr eaLnBrk="1" hangingPunct="1">
              <a:defRPr/>
            </a:pPr>
            <a:endParaRPr lang="en-US" sz="2600" dirty="0">
              <a:latin typeface="Arial"/>
            </a:endParaRPr>
          </a:p>
          <a:p>
            <a:pPr eaLnBrk="1" hangingPunct="1">
              <a:defRPr/>
            </a:pPr>
            <a:r>
              <a:rPr lang="en-US" sz="2600" dirty="0" smtClean="0">
                <a:latin typeface="Arial"/>
              </a:rPr>
              <a:t>How does population </a:t>
            </a:r>
            <a:r>
              <a:rPr lang="en-US" sz="2600" dirty="0" err="1" smtClean="0">
                <a:latin typeface="Arial"/>
              </a:rPr>
              <a:t>sd</a:t>
            </a:r>
            <a:r>
              <a:rPr lang="en-US" sz="2600" dirty="0" smtClean="0">
                <a:latin typeface="Arial"/>
              </a:rPr>
              <a:t> affect SE?</a:t>
            </a:r>
          </a:p>
          <a:p>
            <a:pPr eaLnBrk="1" hangingPunct="1">
              <a:defRPr/>
            </a:pPr>
            <a:endParaRPr lang="en-US" sz="2600" dirty="0">
              <a:latin typeface="Arial"/>
            </a:endParaRPr>
          </a:p>
          <a:p>
            <a:pPr eaLnBrk="1" hangingPunct="1">
              <a:defRPr/>
            </a:pPr>
            <a:r>
              <a:rPr lang="en-US" sz="2600" dirty="0" smtClean="0">
                <a:latin typeface="Arial"/>
              </a:rPr>
              <a:t>How does sample size affect SE?</a:t>
            </a:r>
          </a:p>
          <a:p>
            <a:pPr eaLnBrk="1" hangingPunct="1">
              <a:defRPr/>
            </a:pPr>
            <a:endParaRPr lang="en-US" sz="2600" dirty="0">
              <a:latin typeface="Arial"/>
            </a:endParaRPr>
          </a:p>
        </p:txBody>
      </p:sp>
      <p:sp>
        <p:nvSpPr>
          <p:cNvPr id="141314" name="TextBox 15"/>
          <p:cNvSpPr txBox="1">
            <a:spLocks noChangeArrowheads="1"/>
          </p:cNvSpPr>
          <p:nvPr/>
        </p:nvSpPr>
        <p:spPr bwMode="auto">
          <a:xfrm>
            <a:off x="105737" y="339725"/>
            <a:ext cx="8965716"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3200" dirty="0" smtClean="0">
                <a:latin typeface="Arial"/>
              </a:rPr>
              <a:t>This formula for SE makes predictions regarding </a:t>
            </a:r>
          </a:p>
          <a:p>
            <a:pPr eaLnBrk="1" hangingPunct="1"/>
            <a:r>
              <a:rPr lang="en-US" sz="3200" dirty="0" smtClean="0">
                <a:latin typeface="Arial"/>
              </a:rPr>
              <a:t>sampling error:</a:t>
            </a:r>
            <a:endParaRPr lang="en-US" sz="3200" dirty="0">
              <a:latin typeface="Arial"/>
            </a:endParaRPr>
          </a:p>
        </p:txBody>
      </p:sp>
      <p:sp>
        <p:nvSpPr>
          <p:cNvPr id="2" name="Slide Number Placeholder 1"/>
          <p:cNvSpPr>
            <a:spLocks noGrp="1"/>
          </p:cNvSpPr>
          <p:nvPr>
            <p:ph type="sldNum" sz="quarter" idx="12"/>
          </p:nvPr>
        </p:nvSpPr>
        <p:spPr/>
        <p:txBody>
          <a:bodyPr/>
          <a:lstStyle/>
          <a:p>
            <a:fld id="{410B572C-4E92-BA4D-9D5C-EB731868F53B}" type="slidenum">
              <a:rPr lang="en-US" smtClean="0"/>
              <a:t>12</a:t>
            </a:fld>
            <a:endParaRPr lang="en-US"/>
          </a:p>
        </p:txBody>
      </p:sp>
    </p:spTree>
    <p:extLst>
      <p:ext uri="{BB962C8B-B14F-4D97-AF65-F5344CB8AC3E}">
        <p14:creationId xmlns:p14="http://schemas.microsoft.com/office/powerpoint/2010/main" val="1116971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10B572C-4E92-BA4D-9D5C-EB731868F53B}" type="slidenum">
              <a:rPr lang="en-US" smtClean="0"/>
              <a:t>13</a:t>
            </a:fld>
            <a:endParaRPr lang="en-US"/>
          </a:p>
        </p:txBody>
      </p:sp>
    </p:spTree>
    <p:extLst>
      <p:ext uri="{BB962C8B-B14F-4D97-AF65-F5344CB8AC3E}">
        <p14:creationId xmlns:p14="http://schemas.microsoft.com/office/powerpoint/2010/main" val="155862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a:rPr>
              <a:t>Estimating with uncertainty</a:t>
            </a:r>
            <a:endParaRPr lang="en-US" dirty="0">
              <a:latin typeface="Arial"/>
            </a:endParaRPr>
          </a:p>
        </p:txBody>
      </p:sp>
      <p:sp>
        <p:nvSpPr>
          <p:cNvPr id="3" name="Subtitle 2"/>
          <p:cNvSpPr>
            <a:spLocks noGrp="1"/>
          </p:cNvSpPr>
          <p:nvPr>
            <p:ph type="subTitle" idx="1"/>
          </p:nvPr>
        </p:nvSpPr>
        <p:spPr/>
        <p:txBody>
          <a:bodyPr>
            <a:normAutofit fontScale="92500"/>
          </a:bodyPr>
          <a:lstStyle/>
          <a:p>
            <a:r>
              <a:rPr lang="en-US" smtClean="0">
                <a:latin typeface="Arial"/>
              </a:rPr>
              <a:t>This video follows </a:t>
            </a:r>
            <a:r>
              <a:rPr lang="en-US" dirty="0" smtClean="0">
                <a:latin typeface="Arial"/>
              </a:rPr>
              <a:t>the line of thinking in Michael Morrissey’s book, “</a:t>
            </a:r>
            <a:r>
              <a:rPr lang="en-US" i="1" dirty="0" smtClean="0">
                <a:latin typeface="Arial"/>
              </a:rPr>
              <a:t>Elementary Statistical Modeling</a:t>
            </a:r>
            <a:r>
              <a:rPr lang="en-US" dirty="0" smtClean="0">
                <a:latin typeface="Arial"/>
              </a:rPr>
              <a:t>”</a:t>
            </a:r>
            <a:endParaRPr lang="en-US" dirty="0">
              <a:latin typeface="Arial"/>
            </a:endParaRPr>
          </a:p>
        </p:txBody>
      </p:sp>
      <p:sp>
        <p:nvSpPr>
          <p:cNvPr id="4" name="Slide Number Placeholder 3"/>
          <p:cNvSpPr>
            <a:spLocks noGrp="1"/>
          </p:cNvSpPr>
          <p:nvPr>
            <p:ph type="sldNum" sz="quarter" idx="12"/>
          </p:nvPr>
        </p:nvSpPr>
        <p:spPr/>
        <p:txBody>
          <a:bodyPr/>
          <a:lstStyle/>
          <a:p>
            <a:fld id="{410B572C-4E92-BA4D-9D5C-EB731868F53B}" type="slidenum">
              <a:rPr lang="en-US" smtClean="0"/>
              <a:t>2</a:t>
            </a:fld>
            <a:endParaRPr lang="en-US"/>
          </a:p>
        </p:txBody>
      </p:sp>
    </p:spTree>
    <p:extLst>
      <p:ext uri="{BB962C8B-B14F-4D97-AF65-F5344CB8AC3E}">
        <p14:creationId xmlns:p14="http://schemas.microsoft.com/office/powerpoint/2010/main" val="919629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rml-ex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9" y="1771172"/>
            <a:ext cx="6125801" cy="2621338"/>
          </a:xfrm>
          <a:prstGeom prst="rect">
            <a:avLst/>
          </a:prstGeom>
        </p:spPr>
      </p:pic>
      <p:sp>
        <p:nvSpPr>
          <p:cNvPr id="7" name="Title 1"/>
          <p:cNvSpPr>
            <a:spLocks noGrp="1"/>
          </p:cNvSpPr>
          <p:nvPr>
            <p:ph type="ctrTitle"/>
          </p:nvPr>
        </p:nvSpPr>
        <p:spPr>
          <a:xfrm>
            <a:off x="0" y="165085"/>
            <a:ext cx="9144000" cy="1470025"/>
          </a:xfrm>
        </p:spPr>
        <p:txBody>
          <a:bodyPr>
            <a:normAutofit/>
          </a:bodyPr>
          <a:lstStyle/>
          <a:p>
            <a:r>
              <a:rPr lang="en-US" sz="3600" dirty="0" smtClean="0">
                <a:latin typeface="Arial"/>
              </a:rPr>
              <a:t>Human height is well described by a normal distribution</a:t>
            </a:r>
            <a:endParaRPr lang="en-US" sz="3600" dirty="0">
              <a:latin typeface="Arial"/>
            </a:endParaRPr>
          </a:p>
        </p:txBody>
      </p:sp>
      <p:sp>
        <p:nvSpPr>
          <p:cNvPr id="9" name="TextBox 4"/>
          <p:cNvSpPr txBox="1">
            <a:spLocks noChangeArrowheads="1"/>
          </p:cNvSpPr>
          <p:nvPr/>
        </p:nvSpPr>
        <p:spPr bwMode="auto">
          <a:xfrm>
            <a:off x="0" y="6642100"/>
            <a:ext cx="4994275"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800"/>
              <a:t>Modified from:  Albert Blakeslee, </a:t>
            </a:r>
            <a:r>
              <a:rPr lang="en-US" sz="800" i="1"/>
              <a:t>Journal of Heredity</a:t>
            </a:r>
            <a:r>
              <a:rPr lang="en-US" sz="800"/>
              <a:t>, Volume 5, Issue 11, November 1914, Pages 511–518</a:t>
            </a:r>
          </a:p>
        </p:txBody>
      </p:sp>
      <p:sp>
        <p:nvSpPr>
          <p:cNvPr id="8" name="Title 1"/>
          <p:cNvSpPr txBox="1">
            <a:spLocks/>
          </p:cNvSpPr>
          <p:nvPr/>
        </p:nvSpPr>
        <p:spPr>
          <a:xfrm>
            <a:off x="6374696" y="2006372"/>
            <a:ext cx="2696559" cy="18458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latin typeface="Arial"/>
              </a:rPr>
              <a:t>Imagine:</a:t>
            </a:r>
          </a:p>
          <a:p>
            <a:pPr algn="l"/>
            <a:endParaRPr lang="en-US" sz="2000" i="1" dirty="0" smtClean="0">
              <a:latin typeface="Arial"/>
            </a:endParaRPr>
          </a:p>
          <a:p>
            <a:pPr algn="l"/>
            <a:r>
              <a:rPr lang="en-US" sz="2000" i="1" dirty="0" smtClean="0">
                <a:latin typeface="Arial"/>
              </a:rPr>
              <a:t>True</a:t>
            </a:r>
            <a:r>
              <a:rPr lang="en-US" sz="2000" dirty="0" smtClean="0">
                <a:latin typeface="Arial"/>
              </a:rPr>
              <a:t> mean ht.: 148   </a:t>
            </a:r>
          </a:p>
          <a:p>
            <a:pPr algn="l"/>
            <a:endParaRPr lang="en-US" sz="2000" dirty="0" smtClean="0">
              <a:latin typeface="Arial"/>
            </a:endParaRPr>
          </a:p>
          <a:p>
            <a:pPr algn="l"/>
            <a:r>
              <a:rPr lang="en-US" sz="2000" i="1" dirty="0" smtClean="0">
                <a:latin typeface="Arial"/>
              </a:rPr>
              <a:t>True </a:t>
            </a:r>
            <a:r>
              <a:rPr lang="en-US" sz="2000" dirty="0" smtClean="0">
                <a:latin typeface="Arial"/>
              </a:rPr>
              <a:t>standard deviation: 12</a:t>
            </a:r>
          </a:p>
        </p:txBody>
      </p:sp>
      <p:sp>
        <p:nvSpPr>
          <p:cNvPr id="3" name="Slide Number Placeholder 2"/>
          <p:cNvSpPr>
            <a:spLocks noGrp="1"/>
          </p:cNvSpPr>
          <p:nvPr>
            <p:ph type="sldNum" sz="quarter" idx="12"/>
          </p:nvPr>
        </p:nvSpPr>
        <p:spPr/>
        <p:txBody>
          <a:bodyPr/>
          <a:lstStyle/>
          <a:p>
            <a:fld id="{410B572C-4E92-BA4D-9D5C-EB731868F53B}" type="slidenum">
              <a:rPr lang="en-US" smtClean="0"/>
              <a:t>3</a:t>
            </a:fld>
            <a:endParaRPr lang="en-US"/>
          </a:p>
        </p:txBody>
      </p:sp>
    </p:spTree>
    <p:extLst>
      <p:ext uri="{BB962C8B-B14F-4D97-AF65-F5344CB8AC3E}">
        <p14:creationId xmlns:p14="http://schemas.microsoft.com/office/powerpoint/2010/main" val="1519076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rml-ex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9" y="1771172"/>
            <a:ext cx="6125801" cy="2621338"/>
          </a:xfrm>
          <a:prstGeom prst="rect">
            <a:avLst/>
          </a:prstGeom>
        </p:spPr>
      </p:pic>
      <p:sp>
        <p:nvSpPr>
          <p:cNvPr id="7" name="Title 1"/>
          <p:cNvSpPr>
            <a:spLocks noGrp="1"/>
          </p:cNvSpPr>
          <p:nvPr>
            <p:ph type="ctrTitle"/>
          </p:nvPr>
        </p:nvSpPr>
        <p:spPr>
          <a:xfrm>
            <a:off x="0" y="165085"/>
            <a:ext cx="9144000" cy="1470025"/>
          </a:xfrm>
        </p:spPr>
        <p:txBody>
          <a:bodyPr>
            <a:normAutofit/>
          </a:bodyPr>
          <a:lstStyle/>
          <a:p>
            <a:r>
              <a:rPr lang="en-US" sz="3600" dirty="0" smtClean="0">
                <a:latin typeface="Arial"/>
              </a:rPr>
              <a:t>Human height is well described by a normal distribution</a:t>
            </a:r>
            <a:endParaRPr lang="en-US" sz="3600" dirty="0">
              <a:latin typeface="Arial"/>
            </a:endParaRPr>
          </a:p>
        </p:txBody>
      </p:sp>
      <p:sp>
        <p:nvSpPr>
          <p:cNvPr id="9" name="TextBox 4"/>
          <p:cNvSpPr txBox="1">
            <a:spLocks noChangeArrowheads="1"/>
          </p:cNvSpPr>
          <p:nvPr/>
        </p:nvSpPr>
        <p:spPr bwMode="auto">
          <a:xfrm>
            <a:off x="0" y="6642100"/>
            <a:ext cx="4994275"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800"/>
              <a:t>Modified from:  Albert Blakeslee, </a:t>
            </a:r>
            <a:r>
              <a:rPr lang="en-US" sz="800" i="1"/>
              <a:t>Journal of Heredity</a:t>
            </a:r>
            <a:r>
              <a:rPr lang="en-US" sz="800"/>
              <a:t>, Volume 5, Issue 11, November 1914, Pages 511–518</a:t>
            </a:r>
          </a:p>
        </p:txBody>
      </p:sp>
      <p:sp>
        <p:nvSpPr>
          <p:cNvPr id="5" name="Title 1"/>
          <p:cNvSpPr txBox="1">
            <a:spLocks/>
          </p:cNvSpPr>
          <p:nvPr/>
        </p:nvSpPr>
        <p:spPr>
          <a:xfrm>
            <a:off x="331191" y="4582422"/>
            <a:ext cx="8481619" cy="1470025"/>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smtClean="0">
                <a:latin typeface="Arial"/>
              </a:rPr>
              <a:t>Would the mean of a sample (n=10) equal exactly 148?</a:t>
            </a:r>
          </a:p>
          <a:p>
            <a:pPr algn="l"/>
            <a:r>
              <a:rPr lang="en-US" sz="2800" dirty="0">
                <a:solidFill>
                  <a:schemeClr val="bg1">
                    <a:lumMod val="95000"/>
                  </a:schemeClr>
                </a:solidFill>
                <a:latin typeface="Arial"/>
              </a:rPr>
              <a:t>Would the mean of </a:t>
            </a:r>
            <a:r>
              <a:rPr lang="en-US" sz="2800" dirty="0" smtClean="0">
                <a:solidFill>
                  <a:schemeClr val="bg1">
                    <a:lumMod val="95000"/>
                  </a:schemeClr>
                </a:solidFill>
                <a:latin typeface="Arial"/>
              </a:rPr>
              <a:t>second </a:t>
            </a:r>
            <a:r>
              <a:rPr lang="en-US" sz="2800" dirty="0">
                <a:solidFill>
                  <a:schemeClr val="bg1">
                    <a:lumMod val="95000"/>
                  </a:schemeClr>
                </a:solidFill>
                <a:latin typeface="Arial"/>
              </a:rPr>
              <a:t>sample (n=10) equal exactly 148</a:t>
            </a:r>
            <a:r>
              <a:rPr lang="en-US" sz="2800" dirty="0" smtClean="0">
                <a:solidFill>
                  <a:schemeClr val="bg1">
                    <a:lumMod val="95000"/>
                  </a:schemeClr>
                </a:solidFill>
                <a:latin typeface="Arial"/>
              </a:rPr>
              <a:t>?</a:t>
            </a:r>
          </a:p>
          <a:p>
            <a:pPr algn="l"/>
            <a:r>
              <a:rPr lang="en-US" sz="2800" dirty="0" smtClean="0">
                <a:solidFill>
                  <a:schemeClr val="bg1">
                    <a:lumMod val="95000"/>
                  </a:schemeClr>
                </a:solidFill>
                <a:latin typeface="Arial"/>
              </a:rPr>
              <a:t>Would the means of the two sets of samples equal each other?</a:t>
            </a:r>
            <a:endParaRPr lang="en-US" sz="2800" dirty="0">
              <a:solidFill>
                <a:schemeClr val="bg1">
                  <a:lumMod val="95000"/>
                </a:schemeClr>
              </a:solidFill>
              <a:latin typeface="Arial"/>
            </a:endParaRPr>
          </a:p>
          <a:p>
            <a:pPr algn="l"/>
            <a:r>
              <a:rPr lang="en-US" sz="2800" b="1" dirty="0" smtClean="0">
                <a:solidFill>
                  <a:schemeClr val="bg1">
                    <a:lumMod val="95000"/>
                  </a:schemeClr>
                </a:solidFill>
                <a:latin typeface="Arial"/>
              </a:rPr>
              <a:t>Sampling Error</a:t>
            </a:r>
          </a:p>
          <a:p>
            <a:pPr algn="l"/>
            <a:endParaRPr lang="en-US" sz="2800" dirty="0">
              <a:solidFill>
                <a:schemeClr val="bg1">
                  <a:lumMod val="95000"/>
                </a:schemeClr>
              </a:solidFill>
              <a:latin typeface="Arial"/>
            </a:endParaRPr>
          </a:p>
          <a:p>
            <a:pPr algn="l"/>
            <a:r>
              <a:rPr lang="en-US" sz="2800" dirty="0" smtClean="0">
                <a:solidFill>
                  <a:schemeClr val="bg1">
                    <a:lumMod val="95000"/>
                  </a:schemeClr>
                </a:solidFill>
                <a:latin typeface="Arial"/>
              </a:rPr>
              <a:t>How can we describe the variation in our estimates?</a:t>
            </a:r>
            <a:endParaRPr lang="en-US" sz="2800" dirty="0">
              <a:solidFill>
                <a:schemeClr val="bg1">
                  <a:lumMod val="95000"/>
                </a:schemeClr>
              </a:solidFill>
              <a:latin typeface="Arial"/>
            </a:endParaRPr>
          </a:p>
        </p:txBody>
      </p:sp>
      <p:sp>
        <p:nvSpPr>
          <p:cNvPr id="8" name="Title 1"/>
          <p:cNvSpPr txBox="1">
            <a:spLocks/>
          </p:cNvSpPr>
          <p:nvPr/>
        </p:nvSpPr>
        <p:spPr>
          <a:xfrm>
            <a:off x="6374696" y="2006372"/>
            <a:ext cx="2696559" cy="18458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latin typeface="Arial"/>
              </a:rPr>
              <a:t>Imagine:</a:t>
            </a:r>
          </a:p>
          <a:p>
            <a:pPr algn="l"/>
            <a:endParaRPr lang="en-US" sz="2000" i="1" dirty="0" smtClean="0">
              <a:latin typeface="Arial"/>
            </a:endParaRPr>
          </a:p>
          <a:p>
            <a:pPr algn="l"/>
            <a:r>
              <a:rPr lang="en-US" sz="2000" i="1" dirty="0" smtClean="0">
                <a:latin typeface="Arial"/>
              </a:rPr>
              <a:t>True</a:t>
            </a:r>
            <a:r>
              <a:rPr lang="en-US" sz="2000" dirty="0" smtClean="0">
                <a:latin typeface="Arial"/>
              </a:rPr>
              <a:t> mean ht.: 148   </a:t>
            </a:r>
          </a:p>
          <a:p>
            <a:pPr algn="l"/>
            <a:endParaRPr lang="en-US" sz="2000" dirty="0" smtClean="0">
              <a:latin typeface="Arial"/>
            </a:endParaRPr>
          </a:p>
          <a:p>
            <a:pPr algn="l"/>
            <a:r>
              <a:rPr lang="en-US" sz="2000" i="1" dirty="0" smtClean="0">
                <a:latin typeface="Arial"/>
              </a:rPr>
              <a:t>True </a:t>
            </a:r>
            <a:r>
              <a:rPr lang="en-US" sz="2000" dirty="0" smtClean="0">
                <a:latin typeface="Arial"/>
              </a:rPr>
              <a:t>standard deviation: 12</a:t>
            </a:r>
          </a:p>
        </p:txBody>
      </p:sp>
      <p:sp>
        <p:nvSpPr>
          <p:cNvPr id="3" name="Slide Number Placeholder 2"/>
          <p:cNvSpPr>
            <a:spLocks noGrp="1"/>
          </p:cNvSpPr>
          <p:nvPr>
            <p:ph type="sldNum" sz="quarter" idx="12"/>
          </p:nvPr>
        </p:nvSpPr>
        <p:spPr/>
        <p:txBody>
          <a:bodyPr/>
          <a:lstStyle/>
          <a:p>
            <a:fld id="{410B572C-4E92-BA4D-9D5C-EB731868F53B}" type="slidenum">
              <a:rPr lang="en-US" smtClean="0"/>
              <a:t>4</a:t>
            </a:fld>
            <a:endParaRPr lang="en-US"/>
          </a:p>
        </p:txBody>
      </p:sp>
    </p:spTree>
    <p:extLst>
      <p:ext uri="{BB962C8B-B14F-4D97-AF65-F5344CB8AC3E}">
        <p14:creationId xmlns:p14="http://schemas.microsoft.com/office/powerpoint/2010/main" val="2219096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rml-ex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9" y="1771172"/>
            <a:ext cx="6125801" cy="2621338"/>
          </a:xfrm>
          <a:prstGeom prst="rect">
            <a:avLst/>
          </a:prstGeom>
        </p:spPr>
      </p:pic>
      <p:sp>
        <p:nvSpPr>
          <p:cNvPr id="7" name="Title 1"/>
          <p:cNvSpPr>
            <a:spLocks noGrp="1"/>
          </p:cNvSpPr>
          <p:nvPr>
            <p:ph type="ctrTitle"/>
          </p:nvPr>
        </p:nvSpPr>
        <p:spPr>
          <a:xfrm>
            <a:off x="0" y="165085"/>
            <a:ext cx="9144000" cy="1470025"/>
          </a:xfrm>
        </p:spPr>
        <p:txBody>
          <a:bodyPr>
            <a:normAutofit/>
          </a:bodyPr>
          <a:lstStyle/>
          <a:p>
            <a:r>
              <a:rPr lang="en-US" sz="3600" dirty="0" smtClean="0">
                <a:latin typeface="Arial"/>
              </a:rPr>
              <a:t>Human height is well described by a normal distribution</a:t>
            </a:r>
            <a:endParaRPr lang="en-US" sz="3600" dirty="0">
              <a:latin typeface="Arial"/>
            </a:endParaRPr>
          </a:p>
        </p:txBody>
      </p:sp>
      <p:sp>
        <p:nvSpPr>
          <p:cNvPr id="9" name="TextBox 4"/>
          <p:cNvSpPr txBox="1">
            <a:spLocks noChangeArrowheads="1"/>
          </p:cNvSpPr>
          <p:nvPr/>
        </p:nvSpPr>
        <p:spPr bwMode="auto">
          <a:xfrm>
            <a:off x="0" y="6642100"/>
            <a:ext cx="4994275"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800"/>
              <a:t>Modified from:  Albert Blakeslee, </a:t>
            </a:r>
            <a:r>
              <a:rPr lang="en-US" sz="800" i="1"/>
              <a:t>Journal of Heredity</a:t>
            </a:r>
            <a:r>
              <a:rPr lang="en-US" sz="800"/>
              <a:t>, Volume 5, Issue 11, November 1914, Pages 511–518</a:t>
            </a:r>
          </a:p>
        </p:txBody>
      </p:sp>
      <p:sp>
        <p:nvSpPr>
          <p:cNvPr id="5" name="Title 1"/>
          <p:cNvSpPr txBox="1">
            <a:spLocks/>
          </p:cNvSpPr>
          <p:nvPr/>
        </p:nvSpPr>
        <p:spPr>
          <a:xfrm>
            <a:off x="331191" y="4582422"/>
            <a:ext cx="8481619" cy="1470025"/>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smtClean="0">
                <a:latin typeface="Arial"/>
              </a:rPr>
              <a:t>Would the mean of a sample (n=10) equal exactly 148?</a:t>
            </a:r>
          </a:p>
          <a:p>
            <a:pPr algn="l"/>
            <a:r>
              <a:rPr lang="en-US" sz="2800" dirty="0">
                <a:latin typeface="Arial"/>
              </a:rPr>
              <a:t>Would the mean of </a:t>
            </a:r>
            <a:r>
              <a:rPr lang="en-US" sz="2800" dirty="0" smtClean="0">
                <a:latin typeface="Arial"/>
              </a:rPr>
              <a:t>second </a:t>
            </a:r>
            <a:r>
              <a:rPr lang="en-US" sz="2800" dirty="0">
                <a:latin typeface="Arial"/>
              </a:rPr>
              <a:t>sample (n=10) equal exactly 148</a:t>
            </a:r>
            <a:r>
              <a:rPr lang="en-US" sz="2800" dirty="0" smtClean="0">
                <a:latin typeface="Arial"/>
              </a:rPr>
              <a:t>?</a:t>
            </a:r>
          </a:p>
          <a:p>
            <a:pPr algn="l"/>
            <a:r>
              <a:rPr lang="en-US" sz="2800" dirty="0" smtClean="0">
                <a:solidFill>
                  <a:schemeClr val="bg1">
                    <a:lumMod val="95000"/>
                  </a:schemeClr>
                </a:solidFill>
                <a:latin typeface="Arial"/>
              </a:rPr>
              <a:t>Would the means of the two sets of samples equal each other?</a:t>
            </a:r>
            <a:endParaRPr lang="en-US" sz="2800" dirty="0">
              <a:solidFill>
                <a:schemeClr val="bg1">
                  <a:lumMod val="95000"/>
                </a:schemeClr>
              </a:solidFill>
              <a:latin typeface="Arial"/>
            </a:endParaRPr>
          </a:p>
          <a:p>
            <a:pPr algn="l"/>
            <a:r>
              <a:rPr lang="en-US" sz="2800" b="1" dirty="0" smtClean="0">
                <a:solidFill>
                  <a:schemeClr val="bg1">
                    <a:lumMod val="95000"/>
                  </a:schemeClr>
                </a:solidFill>
                <a:latin typeface="Arial"/>
              </a:rPr>
              <a:t>Sampling Error</a:t>
            </a:r>
          </a:p>
          <a:p>
            <a:pPr algn="l"/>
            <a:endParaRPr lang="en-US" sz="2800" dirty="0">
              <a:solidFill>
                <a:schemeClr val="bg1">
                  <a:lumMod val="95000"/>
                </a:schemeClr>
              </a:solidFill>
              <a:latin typeface="Arial"/>
            </a:endParaRPr>
          </a:p>
          <a:p>
            <a:pPr algn="l"/>
            <a:r>
              <a:rPr lang="en-US" sz="2800" dirty="0" smtClean="0">
                <a:solidFill>
                  <a:schemeClr val="bg1">
                    <a:lumMod val="95000"/>
                  </a:schemeClr>
                </a:solidFill>
                <a:latin typeface="Arial"/>
              </a:rPr>
              <a:t>How can we describe the variation in our estimates?</a:t>
            </a:r>
            <a:endParaRPr lang="en-US" sz="2800" dirty="0">
              <a:solidFill>
                <a:schemeClr val="bg1">
                  <a:lumMod val="95000"/>
                </a:schemeClr>
              </a:solidFill>
              <a:latin typeface="Arial"/>
            </a:endParaRPr>
          </a:p>
        </p:txBody>
      </p:sp>
      <p:sp>
        <p:nvSpPr>
          <p:cNvPr id="8" name="Title 1"/>
          <p:cNvSpPr txBox="1">
            <a:spLocks/>
          </p:cNvSpPr>
          <p:nvPr/>
        </p:nvSpPr>
        <p:spPr>
          <a:xfrm>
            <a:off x="6374696" y="2006372"/>
            <a:ext cx="2696559" cy="18458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latin typeface="Arial"/>
              </a:rPr>
              <a:t>Imagine:</a:t>
            </a:r>
          </a:p>
          <a:p>
            <a:pPr algn="l"/>
            <a:endParaRPr lang="en-US" sz="2000" i="1" dirty="0" smtClean="0">
              <a:latin typeface="Arial"/>
            </a:endParaRPr>
          </a:p>
          <a:p>
            <a:pPr algn="l"/>
            <a:r>
              <a:rPr lang="en-US" sz="2000" i="1" dirty="0" smtClean="0">
                <a:latin typeface="Arial"/>
              </a:rPr>
              <a:t>True</a:t>
            </a:r>
            <a:r>
              <a:rPr lang="en-US" sz="2000" dirty="0" smtClean="0">
                <a:latin typeface="Arial"/>
              </a:rPr>
              <a:t> mean ht.: 148   </a:t>
            </a:r>
          </a:p>
          <a:p>
            <a:pPr algn="l"/>
            <a:endParaRPr lang="en-US" sz="2000" dirty="0" smtClean="0">
              <a:latin typeface="Arial"/>
            </a:endParaRPr>
          </a:p>
          <a:p>
            <a:pPr algn="l"/>
            <a:r>
              <a:rPr lang="en-US" sz="2000" i="1" dirty="0" smtClean="0">
                <a:latin typeface="Arial"/>
              </a:rPr>
              <a:t>True </a:t>
            </a:r>
            <a:r>
              <a:rPr lang="en-US" sz="2000" dirty="0" smtClean="0">
                <a:latin typeface="Arial"/>
              </a:rPr>
              <a:t>standard deviation: 12</a:t>
            </a:r>
          </a:p>
        </p:txBody>
      </p:sp>
      <p:sp>
        <p:nvSpPr>
          <p:cNvPr id="3" name="Slide Number Placeholder 2"/>
          <p:cNvSpPr>
            <a:spLocks noGrp="1"/>
          </p:cNvSpPr>
          <p:nvPr>
            <p:ph type="sldNum" sz="quarter" idx="12"/>
          </p:nvPr>
        </p:nvSpPr>
        <p:spPr/>
        <p:txBody>
          <a:bodyPr/>
          <a:lstStyle/>
          <a:p>
            <a:fld id="{410B572C-4E92-BA4D-9D5C-EB731868F53B}" type="slidenum">
              <a:rPr lang="en-US" smtClean="0"/>
              <a:t>5</a:t>
            </a:fld>
            <a:endParaRPr lang="en-US"/>
          </a:p>
        </p:txBody>
      </p:sp>
    </p:spTree>
    <p:extLst>
      <p:ext uri="{BB962C8B-B14F-4D97-AF65-F5344CB8AC3E}">
        <p14:creationId xmlns:p14="http://schemas.microsoft.com/office/powerpoint/2010/main" val="4143673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rml-ex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9" y="1771172"/>
            <a:ext cx="6125801" cy="2621338"/>
          </a:xfrm>
          <a:prstGeom prst="rect">
            <a:avLst/>
          </a:prstGeom>
        </p:spPr>
      </p:pic>
      <p:sp>
        <p:nvSpPr>
          <p:cNvPr id="7" name="Title 1"/>
          <p:cNvSpPr>
            <a:spLocks noGrp="1"/>
          </p:cNvSpPr>
          <p:nvPr>
            <p:ph type="ctrTitle"/>
          </p:nvPr>
        </p:nvSpPr>
        <p:spPr>
          <a:xfrm>
            <a:off x="0" y="165085"/>
            <a:ext cx="9144000" cy="1470025"/>
          </a:xfrm>
        </p:spPr>
        <p:txBody>
          <a:bodyPr>
            <a:normAutofit/>
          </a:bodyPr>
          <a:lstStyle/>
          <a:p>
            <a:r>
              <a:rPr lang="en-US" sz="3600" dirty="0" smtClean="0">
                <a:latin typeface="Arial"/>
              </a:rPr>
              <a:t>Human height is well described by a normal distribution</a:t>
            </a:r>
            <a:endParaRPr lang="en-US" sz="3600" dirty="0">
              <a:latin typeface="Arial"/>
            </a:endParaRPr>
          </a:p>
        </p:txBody>
      </p:sp>
      <p:sp>
        <p:nvSpPr>
          <p:cNvPr id="9" name="TextBox 4"/>
          <p:cNvSpPr txBox="1">
            <a:spLocks noChangeArrowheads="1"/>
          </p:cNvSpPr>
          <p:nvPr/>
        </p:nvSpPr>
        <p:spPr bwMode="auto">
          <a:xfrm>
            <a:off x="0" y="6642100"/>
            <a:ext cx="4994275"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800"/>
              <a:t>Modified from:  Albert Blakeslee, </a:t>
            </a:r>
            <a:r>
              <a:rPr lang="en-US" sz="800" i="1"/>
              <a:t>Journal of Heredity</a:t>
            </a:r>
            <a:r>
              <a:rPr lang="en-US" sz="800"/>
              <a:t>, Volume 5, Issue 11, November 1914, Pages 511–518</a:t>
            </a:r>
          </a:p>
        </p:txBody>
      </p:sp>
      <p:sp>
        <p:nvSpPr>
          <p:cNvPr id="5" name="Title 1"/>
          <p:cNvSpPr txBox="1">
            <a:spLocks/>
          </p:cNvSpPr>
          <p:nvPr/>
        </p:nvSpPr>
        <p:spPr>
          <a:xfrm>
            <a:off x="331191" y="4582422"/>
            <a:ext cx="8481619" cy="1470025"/>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smtClean="0">
                <a:latin typeface="Arial"/>
              </a:rPr>
              <a:t>Would the mean of a sample (n=10) equal exactly 148?</a:t>
            </a:r>
          </a:p>
          <a:p>
            <a:pPr algn="l"/>
            <a:r>
              <a:rPr lang="en-US" sz="2800" dirty="0">
                <a:latin typeface="Arial"/>
              </a:rPr>
              <a:t>Would the mean of </a:t>
            </a:r>
            <a:r>
              <a:rPr lang="en-US" sz="2800" dirty="0" smtClean="0">
                <a:latin typeface="Arial"/>
              </a:rPr>
              <a:t>second </a:t>
            </a:r>
            <a:r>
              <a:rPr lang="en-US" sz="2800" dirty="0">
                <a:latin typeface="Arial"/>
              </a:rPr>
              <a:t>sample (n=10) equal exactly 148</a:t>
            </a:r>
            <a:r>
              <a:rPr lang="en-US" sz="2800" dirty="0" smtClean="0">
                <a:latin typeface="Arial"/>
              </a:rPr>
              <a:t>?</a:t>
            </a:r>
          </a:p>
          <a:p>
            <a:pPr algn="l"/>
            <a:r>
              <a:rPr lang="en-US" sz="2800" dirty="0" smtClean="0">
                <a:latin typeface="Arial"/>
              </a:rPr>
              <a:t>Would the means of the two sets of samples equal each other?</a:t>
            </a:r>
            <a:endParaRPr lang="en-US" sz="2800" dirty="0">
              <a:latin typeface="Arial"/>
            </a:endParaRPr>
          </a:p>
          <a:p>
            <a:pPr algn="l"/>
            <a:r>
              <a:rPr lang="en-US" sz="2800" b="1" dirty="0" smtClean="0">
                <a:solidFill>
                  <a:schemeClr val="bg1">
                    <a:lumMod val="95000"/>
                  </a:schemeClr>
                </a:solidFill>
                <a:latin typeface="Arial"/>
              </a:rPr>
              <a:t>Sampling Error</a:t>
            </a:r>
          </a:p>
          <a:p>
            <a:pPr algn="l"/>
            <a:endParaRPr lang="en-US" sz="2800" dirty="0">
              <a:latin typeface="Arial"/>
            </a:endParaRPr>
          </a:p>
          <a:p>
            <a:pPr algn="l"/>
            <a:r>
              <a:rPr lang="en-US" sz="2800" dirty="0" smtClean="0">
                <a:solidFill>
                  <a:schemeClr val="bg1">
                    <a:lumMod val="95000"/>
                  </a:schemeClr>
                </a:solidFill>
                <a:latin typeface="Arial"/>
              </a:rPr>
              <a:t>How can we describe the variation in our estimates?</a:t>
            </a:r>
            <a:endParaRPr lang="en-US" sz="2800" dirty="0">
              <a:solidFill>
                <a:schemeClr val="bg1">
                  <a:lumMod val="95000"/>
                </a:schemeClr>
              </a:solidFill>
              <a:latin typeface="Arial"/>
            </a:endParaRPr>
          </a:p>
        </p:txBody>
      </p:sp>
      <p:sp>
        <p:nvSpPr>
          <p:cNvPr id="8" name="Title 1"/>
          <p:cNvSpPr txBox="1">
            <a:spLocks/>
          </p:cNvSpPr>
          <p:nvPr/>
        </p:nvSpPr>
        <p:spPr>
          <a:xfrm>
            <a:off x="6374696" y="2006372"/>
            <a:ext cx="2696559" cy="18458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latin typeface="Arial"/>
              </a:rPr>
              <a:t>Imagine:</a:t>
            </a:r>
          </a:p>
          <a:p>
            <a:pPr algn="l"/>
            <a:endParaRPr lang="en-US" sz="2000" i="1" dirty="0" smtClean="0">
              <a:latin typeface="Arial"/>
            </a:endParaRPr>
          </a:p>
          <a:p>
            <a:pPr algn="l"/>
            <a:r>
              <a:rPr lang="en-US" sz="2000" i="1" dirty="0" smtClean="0">
                <a:latin typeface="Arial"/>
              </a:rPr>
              <a:t>True</a:t>
            </a:r>
            <a:r>
              <a:rPr lang="en-US" sz="2000" dirty="0" smtClean="0">
                <a:latin typeface="Arial"/>
              </a:rPr>
              <a:t> mean ht.: 148   </a:t>
            </a:r>
          </a:p>
          <a:p>
            <a:pPr algn="l"/>
            <a:endParaRPr lang="en-US" sz="2000" dirty="0" smtClean="0">
              <a:latin typeface="Arial"/>
            </a:endParaRPr>
          </a:p>
          <a:p>
            <a:pPr algn="l"/>
            <a:r>
              <a:rPr lang="en-US" sz="2000" i="1" dirty="0" smtClean="0">
                <a:latin typeface="Arial"/>
              </a:rPr>
              <a:t>True </a:t>
            </a:r>
            <a:r>
              <a:rPr lang="en-US" sz="2000" dirty="0" smtClean="0">
                <a:latin typeface="Arial"/>
              </a:rPr>
              <a:t>standard deviation: 12</a:t>
            </a:r>
          </a:p>
        </p:txBody>
      </p:sp>
      <p:sp>
        <p:nvSpPr>
          <p:cNvPr id="3" name="Slide Number Placeholder 2"/>
          <p:cNvSpPr>
            <a:spLocks noGrp="1"/>
          </p:cNvSpPr>
          <p:nvPr>
            <p:ph type="sldNum" sz="quarter" idx="12"/>
          </p:nvPr>
        </p:nvSpPr>
        <p:spPr/>
        <p:txBody>
          <a:bodyPr/>
          <a:lstStyle/>
          <a:p>
            <a:fld id="{410B572C-4E92-BA4D-9D5C-EB731868F53B}" type="slidenum">
              <a:rPr lang="en-US" smtClean="0"/>
              <a:t>6</a:t>
            </a:fld>
            <a:endParaRPr lang="en-US"/>
          </a:p>
        </p:txBody>
      </p:sp>
    </p:spTree>
    <p:extLst>
      <p:ext uri="{BB962C8B-B14F-4D97-AF65-F5344CB8AC3E}">
        <p14:creationId xmlns:p14="http://schemas.microsoft.com/office/powerpoint/2010/main" val="3967992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rml-ex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9" y="1771172"/>
            <a:ext cx="6125801" cy="2621338"/>
          </a:xfrm>
          <a:prstGeom prst="rect">
            <a:avLst/>
          </a:prstGeom>
        </p:spPr>
      </p:pic>
      <p:sp>
        <p:nvSpPr>
          <p:cNvPr id="7" name="Title 1"/>
          <p:cNvSpPr>
            <a:spLocks noGrp="1"/>
          </p:cNvSpPr>
          <p:nvPr>
            <p:ph type="ctrTitle"/>
          </p:nvPr>
        </p:nvSpPr>
        <p:spPr>
          <a:xfrm>
            <a:off x="0" y="165085"/>
            <a:ext cx="9144000" cy="1470025"/>
          </a:xfrm>
        </p:spPr>
        <p:txBody>
          <a:bodyPr>
            <a:normAutofit/>
          </a:bodyPr>
          <a:lstStyle/>
          <a:p>
            <a:r>
              <a:rPr lang="en-US" sz="3600" dirty="0" smtClean="0">
                <a:latin typeface="Arial"/>
              </a:rPr>
              <a:t>Human height is well described by a normal distribution</a:t>
            </a:r>
            <a:endParaRPr lang="en-US" sz="3600" dirty="0">
              <a:latin typeface="Arial"/>
            </a:endParaRPr>
          </a:p>
        </p:txBody>
      </p:sp>
      <p:sp>
        <p:nvSpPr>
          <p:cNvPr id="9" name="TextBox 4"/>
          <p:cNvSpPr txBox="1">
            <a:spLocks noChangeArrowheads="1"/>
          </p:cNvSpPr>
          <p:nvPr/>
        </p:nvSpPr>
        <p:spPr bwMode="auto">
          <a:xfrm>
            <a:off x="0" y="6642100"/>
            <a:ext cx="4994275"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800"/>
              <a:t>Modified from:  Albert Blakeslee, </a:t>
            </a:r>
            <a:r>
              <a:rPr lang="en-US" sz="800" i="1"/>
              <a:t>Journal of Heredity</a:t>
            </a:r>
            <a:r>
              <a:rPr lang="en-US" sz="800"/>
              <a:t>, Volume 5, Issue 11, November 1914, Pages 511–518</a:t>
            </a:r>
          </a:p>
        </p:txBody>
      </p:sp>
      <p:sp>
        <p:nvSpPr>
          <p:cNvPr id="5" name="Title 1"/>
          <p:cNvSpPr txBox="1">
            <a:spLocks/>
          </p:cNvSpPr>
          <p:nvPr/>
        </p:nvSpPr>
        <p:spPr>
          <a:xfrm>
            <a:off x="331191" y="4582422"/>
            <a:ext cx="8481619" cy="1470025"/>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smtClean="0">
                <a:latin typeface="Arial"/>
              </a:rPr>
              <a:t>Would the mean of a sample (n=10) equal exactly 148?</a:t>
            </a:r>
          </a:p>
          <a:p>
            <a:pPr algn="l"/>
            <a:r>
              <a:rPr lang="en-US" sz="2800" dirty="0">
                <a:latin typeface="Arial"/>
              </a:rPr>
              <a:t>Would the mean of </a:t>
            </a:r>
            <a:r>
              <a:rPr lang="en-US" sz="2800" dirty="0" smtClean="0">
                <a:latin typeface="Arial"/>
              </a:rPr>
              <a:t>second </a:t>
            </a:r>
            <a:r>
              <a:rPr lang="en-US" sz="2800" dirty="0">
                <a:latin typeface="Arial"/>
              </a:rPr>
              <a:t>sample (n=10) equal exactly 148</a:t>
            </a:r>
            <a:r>
              <a:rPr lang="en-US" sz="2800" dirty="0" smtClean="0">
                <a:latin typeface="Arial"/>
              </a:rPr>
              <a:t>?</a:t>
            </a:r>
          </a:p>
          <a:p>
            <a:pPr algn="l"/>
            <a:r>
              <a:rPr lang="en-US" sz="2800" dirty="0" smtClean="0">
                <a:latin typeface="Arial"/>
              </a:rPr>
              <a:t>Would the means of the two sets of samples equal each other?</a:t>
            </a:r>
            <a:endParaRPr lang="en-US" sz="2800" dirty="0">
              <a:latin typeface="Arial"/>
            </a:endParaRPr>
          </a:p>
          <a:p>
            <a:pPr algn="l"/>
            <a:r>
              <a:rPr lang="en-US" sz="2800" b="1" dirty="0" smtClean="0">
                <a:latin typeface="Arial"/>
              </a:rPr>
              <a:t>Sampling Error</a:t>
            </a:r>
          </a:p>
          <a:p>
            <a:pPr algn="l"/>
            <a:endParaRPr lang="en-US" sz="2800" dirty="0">
              <a:solidFill>
                <a:schemeClr val="bg1">
                  <a:lumMod val="95000"/>
                </a:schemeClr>
              </a:solidFill>
              <a:latin typeface="Arial"/>
            </a:endParaRPr>
          </a:p>
          <a:p>
            <a:pPr algn="l"/>
            <a:r>
              <a:rPr lang="en-US" sz="2800" dirty="0" smtClean="0">
                <a:solidFill>
                  <a:schemeClr val="bg1">
                    <a:lumMod val="95000"/>
                  </a:schemeClr>
                </a:solidFill>
                <a:latin typeface="Arial"/>
              </a:rPr>
              <a:t>How can we describe the variation in our estimates?</a:t>
            </a:r>
            <a:endParaRPr lang="en-US" sz="2800" dirty="0">
              <a:solidFill>
                <a:schemeClr val="bg1">
                  <a:lumMod val="95000"/>
                </a:schemeClr>
              </a:solidFill>
              <a:latin typeface="Arial"/>
            </a:endParaRPr>
          </a:p>
        </p:txBody>
      </p:sp>
      <p:sp>
        <p:nvSpPr>
          <p:cNvPr id="8" name="Title 1"/>
          <p:cNvSpPr txBox="1">
            <a:spLocks/>
          </p:cNvSpPr>
          <p:nvPr/>
        </p:nvSpPr>
        <p:spPr>
          <a:xfrm>
            <a:off x="6374696" y="2006372"/>
            <a:ext cx="2696559" cy="18458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latin typeface="Arial"/>
              </a:rPr>
              <a:t>Imagine:</a:t>
            </a:r>
          </a:p>
          <a:p>
            <a:pPr algn="l"/>
            <a:endParaRPr lang="en-US" sz="2000" i="1" dirty="0" smtClean="0">
              <a:latin typeface="Arial"/>
            </a:endParaRPr>
          </a:p>
          <a:p>
            <a:pPr algn="l"/>
            <a:r>
              <a:rPr lang="en-US" sz="2000" i="1" dirty="0" smtClean="0">
                <a:latin typeface="Arial"/>
              </a:rPr>
              <a:t>True</a:t>
            </a:r>
            <a:r>
              <a:rPr lang="en-US" sz="2000" dirty="0" smtClean="0">
                <a:latin typeface="Arial"/>
              </a:rPr>
              <a:t> mean ht.: 148   </a:t>
            </a:r>
          </a:p>
          <a:p>
            <a:pPr algn="l"/>
            <a:endParaRPr lang="en-US" sz="2000" dirty="0" smtClean="0">
              <a:latin typeface="Arial"/>
            </a:endParaRPr>
          </a:p>
          <a:p>
            <a:pPr algn="l"/>
            <a:r>
              <a:rPr lang="en-US" sz="2000" i="1" dirty="0" smtClean="0">
                <a:latin typeface="Arial"/>
              </a:rPr>
              <a:t>True </a:t>
            </a:r>
            <a:r>
              <a:rPr lang="en-US" sz="2000" dirty="0" smtClean="0">
                <a:latin typeface="Arial"/>
              </a:rPr>
              <a:t>standard deviation: 12</a:t>
            </a:r>
          </a:p>
        </p:txBody>
      </p:sp>
      <p:sp>
        <p:nvSpPr>
          <p:cNvPr id="3" name="Slide Number Placeholder 2"/>
          <p:cNvSpPr>
            <a:spLocks noGrp="1"/>
          </p:cNvSpPr>
          <p:nvPr>
            <p:ph type="sldNum" sz="quarter" idx="12"/>
          </p:nvPr>
        </p:nvSpPr>
        <p:spPr/>
        <p:txBody>
          <a:bodyPr/>
          <a:lstStyle/>
          <a:p>
            <a:fld id="{410B572C-4E92-BA4D-9D5C-EB731868F53B}" type="slidenum">
              <a:rPr lang="en-US" smtClean="0"/>
              <a:t>7</a:t>
            </a:fld>
            <a:endParaRPr lang="en-US"/>
          </a:p>
        </p:txBody>
      </p:sp>
    </p:spTree>
    <p:extLst>
      <p:ext uri="{BB962C8B-B14F-4D97-AF65-F5344CB8AC3E}">
        <p14:creationId xmlns:p14="http://schemas.microsoft.com/office/powerpoint/2010/main" val="65711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rml-ex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9" y="1771172"/>
            <a:ext cx="6125801" cy="2621338"/>
          </a:xfrm>
          <a:prstGeom prst="rect">
            <a:avLst/>
          </a:prstGeom>
        </p:spPr>
      </p:pic>
      <p:sp>
        <p:nvSpPr>
          <p:cNvPr id="7" name="Title 1"/>
          <p:cNvSpPr>
            <a:spLocks noGrp="1"/>
          </p:cNvSpPr>
          <p:nvPr>
            <p:ph type="ctrTitle"/>
          </p:nvPr>
        </p:nvSpPr>
        <p:spPr>
          <a:xfrm>
            <a:off x="0" y="165085"/>
            <a:ext cx="9144000" cy="1470025"/>
          </a:xfrm>
        </p:spPr>
        <p:txBody>
          <a:bodyPr>
            <a:normAutofit/>
          </a:bodyPr>
          <a:lstStyle/>
          <a:p>
            <a:r>
              <a:rPr lang="en-US" sz="3600" dirty="0" smtClean="0">
                <a:latin typeface="Arial"/>
              </a:rPr>
              <a:t>Human height is well described by a normal distribution</a:t>
            </a:r>
            <a:endParaRPr lang="en-US" sz="3600" dirty="0">
              <a:latin typeface="Arial"/>
            </a:endParaRPr>
          </a:p>
        </p:txBody>
      </p:sp>
      <p:sp>
        <p:nvSpPr>
          <p:cNvPr id="9" name="TextBox 4"/>
          <p:cNvSpPr txBox="1">
            <a:spLocks noChangeArrowheads="1"/>
          </p:cNvSpPr>
          <p:nvPr/>
        </p:nvSpPr>
        <p:spPr bwMode="auto">
          <a:xfrm>
            <a:off x="0" y="6642100"/>
            <a:ext cx="4994275"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800"/>
              <a:t>Modified from:  Albert Blakeslee, </a:t>
            </a:r>
            <a:r>
              <a:rPr lang="en-US" sz="800" i="1"/>
              <a:t>Journal of Heredity</a:t>
            </a:r>
            <a:r>
              <a:rPr lang="en-US" sz="800"/>
              <a:t>, Volume 5, Issue 11, November 1914, Pages 511–518</a:t>
            </a:r>
          </a:p>
        </p:txBody>
      </p:sp>
      <p:sp>
        <p:nvSpPr>
          <p:cNvPr id="5" name="Title 1"/>
          <p:cNvSpPr txBox="1">
            <a:spLocks/>
          </p:cNvSpPr>
          <p:nvPr/>
        </p:nvSpPr>
        <p:spPr>
          <a:xfrm>
            <a:off x="331191" y="4582422"/>
            <a:ext cx="8481619" cy="1470025"/>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smtClean="0">
                <a:latin typeface="Arial"/>
              </a:rPr>
              <a:t>Would the mean of a sample (n=10) equal exactly 148?</a:t>
            </a:r>
          </a:p>
          <a:p>
            <a:pPr algn="l"/>
            <a:r>
              <a:rPr lang="en-US" sz="2800" dirty="0">
                <a:latin typeface="Arial"/>
              </a:rPr>
              <a:t>Would the mean of </a:t>
            </a:r>
            <a:r>
              <a:rPr lang="en-US" sz="2800" dirty="0" smtClean="0">
                <a:latin typeface="Arial"/>
              </a:rPr>
              <a:t>second </a:t>
            </a:r>
            <a:r>
              <a:rPr lang="en-US" sz="2800" dirty="0">
                <a:latin typeface="Arial"/>
              </a:rPr>
              <a:t>sample (n=10) equal exactly 148</a:t>
            </a:r>
            <a:r>
              <a:rPr lang="en-US" sz="2800" dirty="0" smtClean="0">
                <a:latin typeface="Arial"/>
              </a:rPr>
              <a:t>?</a:t>
            </a:r>
          </a:p>
          <a:p>
            <a:pPr algn="l"/>
            <a:r>
              <a:rPr lang="en-US" sz="2800" dirty="0" smtClean="0">
                <a:latin typeface="Arial"/>
              </a:rPr>
              <a:t>Would the means of the two sets of samples equal each other?</a:t>
            </a:r>
            <a:endParaRPr lang="en-US" sz="2800" dirty="0">
              <a:latin typeface="Arial"/>
            </a:endParaRPr>
          </a:p>
          <a:p>
            <a:pPr algn="l"/>
            <a:r>
              <a:rPr lang="en-US" sz="2800" b="1" dirty="0" smtClean="0">
                <a:latin typeface="Arial"/>
              </a:rPr>
              <a:t>Sampling Error</a:t>
            </a:r>
          </a:p>
          <a:p>
            <a:pPr algn="l"/>
            <a:endParaRPr lang="en-US" sz="2800" dirty="0">
              <a:latin typeface="Arial"/>
            </a:endParaRPr>
          </a:p>
          <a:p>
            <a:pPr algn="l"/>
            <a:r>
              <a:rPr lang="en-US" sz="2800" dirty="0" smtClean="0">
                <a:latin typeface="Arial"/>
              </a:rPr>
              <a:t>How can we describe this variation?</a:t>
            </a:r>
            <a:endParaRPr lang="en-US" sz="2800" dirty="0">
              <a:latin typeface="Arial"/>
            </a:endParaRPr>
          </a:p>
        </p:txBody>
      </p:sp>
      <p:sp>
        <p:nvSpPr>
          <p:cNvPr id="8" name="Title 1"/>
          <p:cNvSpPr txBox="1">
            <a:spLocks/>
          </p:cNvSpPr>
          <p:nvPr/>
        </p:nvSpPr>
        <p:spPr>
          <a:xfrm>
            <a:off x="6374696" y="2006372"/>
            <a:ext cx="2696559" cy="18458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latin typeface="Arial"/>
              </a:rPr>
              <a:t>Imagine:</a:t>
            </a:r>
          </a:p>
          <a:p>
            <a:pPr algn="l"/>
            <a:endParaRPr lang="en-US" sz="2000" i="1" dirty="0" smtClean="0">
              <a:latin typeface="Arial"/>
            </a:endParaRPr>
          </a:p>
          <a:p>
            <a:pPr algn="l"/>
            <a:r>
              <a:rPr lang="en-US" sz="2000" i="1" dirty="0" smtClean="0">
                <a:latin typeface="Arial"/>
              </a:rPr>
              <a:t>True</a:t>
            </a:r>
            <a:r>
              <a:rPr lang="en-US" sz="2000" dirty="0" smtClean="0">
                <a:latin typeface="Arial"/>
              </a:rPr>
              <a:t> mean ht.: 148   </a:t>
            </a:r>
          </a:p>
          <a:p>
            <a:pPr algn="l"/>
            <a:endParaRPr lang="en-US" sz="2000" dirty="0" smtClean="0">
              <a:latin typeface="Arial"/>
            </a:endParaRPr>
          </a:p>
          <a:p>
            <a:pPr algn="l"/>
            <a:r>
              <a:rPr lang="en-US" sz="2000" i="1" dirty="0" smtClean="0">
                <a:latin typeface="Arial"/>
              </a:rPr>
              <a:t>True </a:t>
            </a:r>
            <a:r>
              <a:rPr lang="en-US" sz="2000" dirty="0" smtClean="0">
                <a:latin typeface="Arial"/>
              </a:rPr>
              <a:t>standard deviation: 12</a:t>
            </a:r>
          </a:p>
        </p:txBody>
      </p:sp>
      <p:sp>
        <p:nvSpPr>
          <p:cNvPr id="3" name="Slide Number Placeholder 2"/>
          <p:cNvSpPr>
            <a:spLocks noGrp="1"/>
          </p:cNvSpPr>
          <p:nvPr>
            <p:ph type="sldNum" sz="quarter" idx="12"/>
          </p:nvPr>
        </p:nvSpPr>
        <p:spPr/>
        <p:txBody>
          <a:bodyPr/>
          <a:lstStyle/>
          <a:p>
            <a:fld id="{410B572C-4E92-BA4D-9D5C-EB731868F53B}" type="slidenum">
              <a:rPr lang="en-US" smtClean="0"/>
              <a:t>8</a:t>
            </a:fld>
            <a:endParaRPr lang="en-US"/>
          </a:p>
        </p:txBody>
      </p:sp>
    </p:spTree>
    <p:extLst>
      <p:ext uri="{BB962C8B-B14F-4D97-AF65-F5344CB8AC3E}">
        <p14:creationId xmlns:p14="http://schemas.microsoft.com/office/powerpoint/2010/main" val="3548458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rml-ex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9" y="1771172"/>
            <a:ext cx="6125801" cy="2621338"/>
          </a:xfrm>
          <a:prstGeom prst="rect">
            <a:avLst/>
          </a:prstGeom>
        </p:spPr>
      </p:pic>
      <p:sp>
        <p:nvSpPr>
          <p:cNvPr id="7" name="Title 1"/>
          <p:cNvSpPr>
            <a:spLocks noGrp="1"/>
          </p:cNvSpPr>
          <p:nvPr>
            <p:ph type="ctrTitle"/>
          </p:nvPr>
        </p:nvSpPr>
        <p:spPr>
          <a:xfrm>
            <a:off x="0" y="165085"/>
            <a:ext cx="9144000" cy="1470025"/>
          </a:xfrm>
        </p:spPr>
        <p:txBody>
          <a:bodyPr>
            <a:normAutofit/>
          </a:bodyPr>
          <a:lstStyle/>
          <a:p>
            <a:r>
              <a:rPr lang="en-US" sz="3600" dirty="0" smtClean="0">
                <a:latin typeface="Arial"/>
              </a:rPr>
              <a:t>Human height is well described by a normal distribution</a:t>
            </a:r>
            <a:endParaRPr lang="en-US" sz="3600" dirty="0">
              <a:latin typeface="Arial"/>
            </a:endParaRPr>
          </a:p>
        </p:txBody>
      </p:sp>
      <p:sp>
        <p:nvSpPr>
          <p:cNvPr id="9" name="TextBox 4"/>
          <p:cNvSpPr txBox="1">
            <a:spLocks noChangeArrowheads="1"/>
          </p:cNvSpPr>
          <p:nvPr/>
        </p:nvSpPr>
        <p:spPr bwMode="auto">
          <a:xfrm>
            <a:off x="0" y="6642100"/>
            <a:ext cx="4994275"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800"/>
              <a:t>Modified from:  Albert Blakeslee, </a:t>
            </a:r>
            <a:r>
              <a:rPr lang="en-US" sz="800" i="1"/>
              <a:t>Journal of Heredity</a:t>
            </a:r>
            <a:r>
              <a:rPr lang="en-US" sz="800"/>
              <a:t>, Volume 5, Issue 11, November 1914, Pages 511–518</a:t>
            </a:r>
          </a:p>
        </p:txBody>
      </p:sp>
      <p:sp>
        <p:nvSpPr>
          <p:cNvPr id="5" name="Title 1"/>
          <p:cNvSpPr txBox="1">
            <a:spLocks/>
          </p:cNvSpPr>
          <p:nvPr/>
        </p:nvSpPr>
        <p:spPr>
          <a:xfrm>
            <a:off x="331191" y="4582422"/>
            <a:ext cx="8481619"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smtClean="0">
                <a:latin typeface="Arial"/>
              </a:rPr>
              <a:t>We will explore these questions by simulating this imaginary population.</a:t>
            </a:r>
            <a:endParaRPr lang="en-US" sz="2800" dirty="0">
              <a:latin typeface="Arial"/>
            </a:endParaRPr>
          </a:p>
        </p:txBody>
      </p:sp>
      <p:sp>
        <p:nvSpPr>
          <p:cNvPr id="8" name="Title 1"/>
          <p:cNvSpPr txBox="1">
            <a:spLocks/>
          </p:cNvSpPr>
          <p:nvPr/>
        </p:nvSpPr>
        <p:spPr>
          <a:xfrm>
            <a:off x="6374696" y="2006372"/>
            <a:ext cx="2696559" cy="18458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latin typeface="Arial"/>
              </a:rPr>
              <a:t>Imagine:</a:t>
            </a:r>
          </a:p>
          <a:p>
            <a:pPr algn="l"/>
            <a:endParaRPr lang="en-US" sz="2000" i="1" dirty="0" smtClean="0">
              <a:latin typeface="Arial"/>
            </a:endParaRPr>
          </a:p>
          <a:p>
            <a:pPr algn="l"/>
            <a:r>
              <a:rPr lang="en-US" sz="2000" i="1" dirty="0" smtClean="0">
                <a:latin typeface="Arial"/>
              </a:rPr>
              <a:t>True</a:t>
            </a:r>
            <a:r>
              <a:rPr lang="en-US" sz="2000" dirty="0" smtClean="0">
                <a:latin typeface="Arial"/>
              </a:rPr>
              <a:t> mean ht.: 148   </a:t>
            </a:r>
          </a:p>
          <a:p>
            <a:pPr algn="l"/>
            <a:endParaRPr lang="en-US" sz="2000" dirty="0" smtClean="0">
              <a:latin typeface="Arial"/>
            </a:endParaRPr>
          </a:p>
          <a:p>
            <a:pPr algn="l"/>
            <a:r>
              <a:rPr lang="en-US" sz="2000" i="1" dirty="0" smtClean="0">
                <a:latin typeface="Arial"/>
              </a:rPr>
              <a:t>True </a:t>
            </a:r>
            <a:r>
              <a:rPr lang="en-US" sz="2000" dirty="0" smtClean="0">
                <a:latin typeface="Arial"/>
              </a:rPr>
              <a:t>standard deviation: 12</a:t>
            </a:r>
          </a:p>
        </p:txBody>
      </p:sp>
      <p:sp>
        <p:nvSpPr>
          <p:cNvPr id="2" name="Slide Number Placeholder 1"/>
          <p:cNvSpPr>
            <a:spLocks noGrp="1"/>
          </p:cNvSpPr>
          <p:nvPr>
            <p:ph type="sldNum" sz="quarter" idx="12"/>
          </p:nvPr>
        </p:nvSpPr>
        <p:spPr/>
        <p:txBody>
          <a:bodyPr/>
          <a:lstStyle/>
          <a:p>
            <a:fld id="{410B572C-4E92-BA4D-9D5C-EB731868F53B}" type="slidenum">
              <a:rPr lang="en-US" smtClean="0"/>
              <a:t>9</a:t>
            </a:fld>
            <a:endParaRPr lang="en-US"/>
          </a:p>
        </p:txBody>
      </p:sp>
    </p:spTree>
    <p:extLst>
      <p:ext uri="{BB962C8B-B14F-4D97-AF65-F5344CB8AC3E}">
        <p14:creationId xmlns:p14="http://schemas.microsoft.com/office/powerpoint/2010/main" val="2330085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497</TotalTime>
  <Words>1533</Words>
  <Application>Microsoft Office PowerPoint</Application>
  <PresentationFormat>On-screen Show (4:3)</PresentationFormat>
  <Paragraphs>151</Paragraphs>
  <Slides>13</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ＭＳ Ｐゴシック</vt:lpstr>
      <vt:lpstr>ＭＳ Ｐゴシック</vt:lpstr>
      <vt:lpstr>Arial</vt:lpstr>
      <vt:lpstr>Calibri</vt:lpstr>
      <vt:lpstr>Office Theme</vt:lpstr>
      <vt:lpstr>Estimating with uncertainty</vt:lpstr>
      <vt:lpstr>Estimating with uncertainty</vt:lpstr>
      <vt:lpstr>Human height is well described by a normal distribution</vt:lpstr>
      <vt:lpstr>Human height is well described by a normal distribution</vt:lpstr>
      <vt:lpstr>Human height is well described by a normal distribution</vt:lpstr>
      <vt:lpstr>Human height is well described by a normal distribution</vt:lpstr>
      <vt:lpstr>Human height is well described by a normal distribution</vt:lpstr>
      <vt:lpstr>Human height is well described by a normal distribution</vt:lpstr>
      <vt:lpstr>Human height is well described by a normal distribution</vt:lpstr>
      <vt:lpstr>PowerPoint Presentation</vt:lpstr>
      <vt:lpstr>PowerPoint Presentation</vt:lpstr>
      <vt:lpstr>PowerPoint Presentation</vt:lpstr>
      <vt:lpstr>PowerPoint Presentation</vt:lpstr>
    </vt:vector>
  </TitlesOfParts>
  <Company>Evolution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Estimating means with uncertainty</dc:title>
  <dc:creator>Crispin Jordan</dc:creator>
  <cp:lastModifiedBy>Sarah Martin</cp:lastModifiedBy>
  <cp:revision>50</cp:revision>
  <dcterms:created xsi:type="dcterms:W3CDTF">2020-06-04T10:05:32Z</dcterms:created>
  <dcterms:modified xsi:type="dcterms:W3CDTF">2022-10-05T11:00:16Z</dcterms:modified>
</cp:coreProperties>
</file>