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5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4" d="100"/>
          <a:sy n="104" d="100"/>
        </p:scale>
        <p:origin x="360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D4048-1CF0-F847-B8A5-FD6B05167DB2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8494D1-BC74-4643-BD64-51FF97D76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86610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0B43A2-9507-1342-9811-4746F5205388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9E1AC8-57C7-3840-A245-5E0CD4364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59098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779D7-FBFE-3544-B823-59DD4E930812}" type="datetime1">
              <a:rPr lang="en-CA" smtClean="0"/>
              <a:t>2022-10-12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FD086-1D24-0E47-AD2B-0C790A33D2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605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F46F4-EFDF-FE4E-8CC1-2A3D61E823F5}" type="datetime1">
              <a:rPr lang="en-CA" smtClean="0"/>
              <a:t>2022-10-12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FD086-1D24-0E47-AD2B-0C790A33D2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697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C6B47-EA81-CA4F-B153-00B7756AFB3D}" type="datetime1">
              <a:rPr lang="en-CA" smtClean="0"/>
              <a:t>2022-10-12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FD086-1D24-0E47-AD2B-0C790A33D2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924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FEC12-FBEF-2947-ABAF-3CDE88BE30C1}" type="datetime1">
              <a:rPr lang="en-CA" smtClean="0"/>
              <a:t>2022-10-12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FD086-1D24-0E47-AD2B-0C790A33D2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127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3E738-0507-7947-8903-CE5A1359C31A}" type="datetime1">
              <a:rPr lang="en-CA" smtClean="0"/>
              <a:t>2022-10-12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FD086-1D24-0E47-AD2B-0C790A33D2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273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90DF3-FA4A-F246-A50A-A4B67BDF1E50}" type="datetime1">
              <a:rPr lang="en-CA" smtClean="0"/>
              <a:t>2022-10-12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FD086-1D24-0E47-AD2B-0C790A33D2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011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8314F-5C1A-354F-AAED-DD0E7A565DA0}" type="datetime1">
              <a:rPr lang="en-CA" smtClean="0"/>
              <a:t>2022-10-12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FD086-1D24-0E47-AD2B-0C790A33D2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212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722AE-5EAA-7948-9A6B-6A4DF613267F}" type="datetime1">
              <a:rPr lang="en-CA" smtClean="0"/>
              <a:t>2022-10-12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FD086-1D24-0E47-AD2B-0C790A33D2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325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A0B8D-55B8-4841-BC96-C8F393449F10}" type="datetime1">
              <a:rPr lang="en-CA" smtClean="0"/>
              <a:t>2022-10-12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FD086-1D24-0E47-AD2B-0C790A33D2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407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9CDCC-95C7-F941-BB77-4A2D81F014A8}" type="datetime1">
              <a:rPr lang="en-CA" smtClean="0"/>
              <a:t>2022-10-12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FD086-1D24-0E47-AD2B-0C790A33D2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302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74203-471F-2D4E-BB72-1078FCFD4EF7}" type="datetime1">
              <a:rPr lang="en-CA" smtClean="0"/>
              <a:t>2022-10-12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FD086-1D24-0E47-AD2B-0C790A33D2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969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0191BC-E6DD-694E-9B2E-29440D7677FC}" type="datetime1">
              <a:rPr lang="en-CA" smtClean="0"/>
              <a:t>2022-10-12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FFD086-1D24-0E47-AD2B-0C790A33D2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588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Arial"/>
              </a:rPr>
              <a:t>Questionable Research Practices</a:t>
            </a:r>
            <a:endParaRPr lang="en-US" dirty="0">
              <a:latin typeface="Arial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latin typeface="Arial"/>
              </a:rPr>
              <a:t>A general introduction</a:t>
            </a:r>
            <a:endParaRPr lang="en-US" dirty="0">
              <a:latin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FD086-1D24-0E47-AD2B-0C790A33D21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8428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rial"/>
              </a:rPr>
              <a:t>Problems with experimental design</a:t>
            </a:r>
            <a:endParaRPr lang="en-US" dirty="0">
              <a:latin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FD086-1D24-0E47-AD2B-0C790A33D21C}" type="slidenum">
              <a:rPr lang="en-US" smtClean="0"/>
              <a:t>10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00" y="1388546"/>
            <a:ext cx="9118600" cy="27813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440730"/>
            <a:ext cx="9144000" cy="1699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0454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Arial"/>
              </a:rPr>
              <a:t>Questionable research practices</a:t>
            </a:r>
            <a:endParaRPr lang="en-US" dirty="0">
              <a:latin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FD086-1D24-0E47-AD2B-0C790A33D21C}" type="slidenum">
              <a:rPr lang="en-US" smtClean="0"/>
              <a:t>11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853267" y="2412985"/>
            <a:ext cx="3437467" cy="1905000"/>
          </a:xfrm>
        </p:spPr>
        <p:txBody>
          <a:bodyPr/>
          <a:lstStyle/>
          <a:p>
            <a:r>
              <a:rPr lang="en-US" dirty="0" smtClean="0">
                <a:latin typeface="Arial"/>
              </a:rPr>
              <a:t>Cherry-picking</a:t>
            </a:r>
          </a:p>
          <a:p>
            <a:r>
              <a:rPr lang="en-US" dirty="0" smtClean="0">
                <a:latin typeface="Arial"/>
              </a:rPr>
              <a:t>P-hacking</a:t>
            </a:r>
          </a:p>
          <a:p>
            <a:r>
              <a:rPr lang="en-US" dirty="0" err="1" smtClean="0">
                <a:latin typeface="Arial"/>
              </a:rPr>
              <a:t>HARKing</a:t>
            </a:r>
            <a:endParaRPr lang="en-US" dirty="0" smtClean="0">
              <a:latin typeface="Arial"/>
            </a:endParaRPr>
          </a:p>
          <a:p>
            <a:pPr marL="0" indent="0">
              <a:buNone/>
            </a:pPr>
            <a:endParaRPr lang="en-US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222990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Arial"/>
              </a:rPr>
              <a:t>Science works</a:t>
            </a:r>
            <a:endParaRPr lang="en-US" dirty="0">
              <a:latin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FD086-1D24-0E47-AD2B-0C790A33D21C}" type="slidenum">
              <a:rPr lang="en-US" smtClean="0"/>
              <a:t>12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118784" y="1346205"/>
            <a:ext cx="5738283" cy="458682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Arial"/>
              </a:rPr>
              <a:t>Vaccines &amp; medicine</a:t>
            </a:r>
          </a:p>
          <a:p>
            <a:r>
              <a:rPr lang="en-US" dirty="0" smtClean="0">
                <a:latin typeface="Arial"/>
              </a:rPr>
              <a:t>Efficient breeding (e.g., crops)</a:t>
            </a:r>
          </a:p>
          <a:p>
            <a:r>
              <a:rPr lang="en-US" dirty="0" smtClean="0">
                <a:latin typeface="Arial"/>
              </a:rPr>
              <a:t>Genetic engineering</a:t>
            </a:r>
          </a:p>
          <a:p>
            <a:r>
              <a:rPr lang="en-US" dirty="0" smtClean="0">
                <a:latin typeface="Arial"/>
              </a:rPr>
              <a:t>Put people on the moon</a:t>
            </a:r>
          </a:p>
          <a:p>
            <a:endParaRPr lang="en-US" dirty="0" smtClean="0">
              <a:latin typeface="Arial"/>
            </a:endParaRPr>
          </a:p>
          <a:p>
            <a:pPr marL="0" indent="0">
              <a:buNone/>
            </a:pPr>
            <a:r>
              <a:rPr lang="en-US" dirty="0" smtClean="0">
                <a:latin typeface="Arial"/>
              </a:rPr>
              <a:t>But, we can do better:</a:t>
            </a:r>
            <a:endParaRPr lang="en-US" dirty="0">
              <a:latin typeface="Arial"/>
            </a:endParaRPr>
          </a:p>
          <a:p>
            <a:r>
              <a:rPr lang="en-US" dirty="0" smtClean="0">
                <a:latin typeface="Arial"/>
              </a:rPr>
              <a:t>Wasted animal lives</a:t>
            </a:r>
          </a:p>
          <a:p>
            <a:r>
              <a:rPr lang="en-US" dirty="0" smtClean="0">
                <a:latin typeface="Arial"/>
              </a:rPr>
              <a:t>Wasted resources</a:t>
            </a:r>
          </a:p>
          <a:p>
            <a:r>
              <a:rPr lang="en-US" dirty="0" smtClean="0">
                <a:latin typeface="Arial"/>
              </a:rPr>
              <a:t>Wasted time</a:t>
            </a:r>
          </a:p>
          <a:p>
            <a:pPr marL="0" indent="0">
              <a:buNone/>
            </a:pPr>
            <a:endParaRPr lang="en-US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15065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rial"/>
              </a:rPr>
              <a:t>How do we judge whether a scientist is ‘successful’?</a:t>
            </a:r>
            <a:endParaRPr lang="en-US" dirty="0">
              <a:latin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/>
              </a:rPr>
              <a:t>Number of publications</a:t>
            </a:r>
          </a:p>
          <a:p>
            <a:r>
              <a:rPr lang="en-US" dirty="0" smtClean="0">
                <a:latin typeface="Arial"/>
              </a:rPr>
              <a:t>The journals in which publications occur</a:t>
            </a:r>
          </a:p>
          <a:p>
            <a:r>
              <a:rPr lang="en-US" dirty="0" smtClean="0">
                <a:latin typeface="Arial"/>
              </a:rPr>
              <a:t>Evidence of acquiring grants</a:t>
            </a:r>
          </a:p>
          <a:p>
            <a:r>
              <a:rPr lang="en-US" dirty="0" smtClean="0">
                <a:latin typeface="Arial"/>
              </a:rPr>
              <a:t>Reputation (good thinker, good mentor)</a:t>
            </a:r>
          </a:p>
          <a:p>
            <a:pPr marL="0" indent="0">
              <a:buNone/>
            </a:pPr>
            <a:endParaRPr lang="en-US" dirty="0">
              <a:latin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FD086-1D24-0E47-AD2B-0C790A33D21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7022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rial"/>
              </a:rPr>
              <a:t>How do we judge whether a scientist is ‘successful’?</a:t>
            </a:r>
            <a:endParaRPr lang="en-US" dirty="0">
              <a:latin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/>
              </a:rPr>
              <a:t>Number of publications</a:t>
            </a:r>
          </a:p>
          <a:p>
            <a:r>
              <a:rPr lang="en-US" dirty="0" smtClean="0">
                <a:latin typeface="Arial"/>
              </a:rPr>
              <a:t>The journals in which publications occur</a:t>
            </a:r>
          </a:p>
          <a:p>
            <a:r>
              <a:rPr lang="en-US" dirty="0" smtClean="0">
                <a:latin typeface="Arial"/>
              </a:rPr>
              <a:t>Evidence of acquiring grants</a:t>
            </a:r>
          </a:p>
          <a:p>
            <a:r>
              <a:rPr lang="en-US" dirty="0" smtClean="0">
                <a:latin typeface="Arial"/>
              </a:rPr>
              <a:t>Reputation (good thinker, good mentor)</a:t>
            </a:r>
          </a:p>
          <a:p>
            <a:endParaRPr lang="en-US" dirty="0">
              <a:latin typeface="Arial"/>
            </a:endParaRPr>
          </a:p>
          <a:p>
            <a:r>
              <a:rPr lang="en-US" dirty="0" smtClean="0">
                <a:latin typeface="Arial"/>
              </a:rPr>
              <a:t>How robust is a </a:t>
            </a:r>
            <a:r>
              <a:rPr lang="en-US" smtClean="0">
                <a:latin typeface="Arial"/>
              </a:rPr>
              <a:t>scientist’s research?</a:t>
            </a:r>
            <a:endParaRPr lang="en-US" dirty="0">
              <a:latin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FD086-1D24-0E47-AD2B-0C790A33D21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65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rial"/>
              </a:rPr>
              <a:t>Many studies are not reproducible</a:t>
            </a:r>
            <a:endParaRPr lang="en-US" dirty="0">
              <a:latin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FD086-1D24-0E47-AD2B-0C790A33D21C}" type="slidenum">
              <a:rPr lang="en-US" smtClean="0"/>
              <a:t>4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084" y="1822827"/>
            <a:ext cx="5537871" cy="382493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33896" y="1816843"/>
            <a:ext cx="3225800" cy="389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8247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FD086-1D24-0E47-AD2B-0C790A33D21C}" type="slidenum">
              <a:rPr lang="en-US" smtClean="0"/>
              <a:t>5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8203" y="0"/>
            <a:ext cx="5627594" cy="565880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43262" y="5688107"/>
            <a:ext cx="2717800" cy="20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4928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FD086-1D24-0E47-AD2B-0C790A33D21C}" type="slidenum">
              <a:rPr lang="en-US" smtClean="0"/>
              <a:t>6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3100" y="5688107"/>
            <a:ext cx="2717800" cy="20320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40296" y="792918"/>
            <a:ext cx="5063408" cy="4895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24594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rial"/>
              </a:rPr>
              <a:t>Many studies are not reproducible</a:t>
            </a:r>
            <a:endParaRPr lang="en-US" dirty="0">
              <a:latin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FD086-1D24-0E47-AD2B-0C790A33D21C}" type="slidenum">
              <a:rPr lang="en-US" smtClean="0"/>
              <a:t>7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6500" y="1709270"/>
            <a:ext cx="6731000" cy="21717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7444" y="4191747"/>
            <a:ext cx="3670300" cy="11811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035179" y="4362824"/>
            <a:ext cx="338382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Arial"/>
              </a:rPr>
              <a:t>Replicated 39% of results </a:t>
            </a:r>
          </a:p>
          <a:p>
            <a:r>
              <a:rPr lang="en-US" sz="2200" dirty="0" smtClean="0">
                <a:latin typeface="Arial"/>
              </a:rPr>
              <a:t>(a subjective measure)</a:t>
            </a:r>
            <a:endParaRPr lang="en-US" sz="2200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714572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rial"/>
              </a:rPr>
              <a:t>Problems with experimental design</a:t>
            </a:r>
            <a:endParaRPr lang="en-US" dirty="0">
              <a:latin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FD086-1D24-0E47-AD2B-0C790A33D21C}" type="slidenum">
              <a:rPr lang="en-US" smtClean="0"/>
              <a:t>8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680883"/>
            <a:ext cx="7772400" cy="1524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3467010"/>
            <a:ext cx="3420035" cy="288934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275229" y="4294209"/>
            <a:ext cx="463788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/>
              </a:rPr>
              <a:t>“Experimental  interventions were applied </a:t>
            </a:r>
          </a:p>
          <a:p>
            <a:r>
              <a:rPr lang="en-US" dirty="0" smtClean="0">
                <a:latin typeface="Arial"/>
              </a:rPr>
              <a:t>at one level (the parents) but effects were </a:t>
            </a:r>
          </a:p>
          <a:p>
            <a:r>
              <a:rPr lang="en-US" dirty="0" smtClean="0">
                <a:latin typeface="Arial"/>
              </a:rPr>
              <a:t>examined at another level (in the offspring)”</a:t>
            </a:r>
            <a:endParaRPr lang="en-US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822601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rial"/>
              </a:rPr>
              <a:t>Problems with experimental design</a:t>
            </a:r>
            <a:endParaRPr lang="en-US" dirty="0">
              <a:latin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FD086-1D24-0E47-AD2B-0C790A33D21C}" type="slidenum">
              <a:rPr lang="en-US" smtClean="0"/>
              <a:t>9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00" y="1388546"/>
            <a:ext cx="9118600" cy="2781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49072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184</Words>
  <Application>Microsoft Office PowerPoint</Application>
  <PresentationFormat>On-screen Show (4:3)</PresentationFormat>
  <Paragraphs>50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Questionable Research Practices</vt:lpstr>
      <vt:lpstr>How do we judge whether a scientist is ‘successful’?</vt:lpstr>
      <vt:lpstr>How do we judge whether a scientist is ‘successful’?</vt:lpstr>
      <vt:lpstr>Many studies are not reproducible</vt:lpstr>
      <vt:lpstr>PowerPoint Presentation</vt:lpstr>
      <vt:lpstr>PowerPoint Presentation</vt:lpstr>
      <vt:lpstr>Many studies are not reproducible</vt:lpstr>
      <vt:lpstr>Problems with experimental design</vt:lpstr>
      <vt:lpstr>Problems with experimental design</vt:lpstr>
      <vt:lpstr>Problems with experimental design</vt:lpstr>
      <vt:lpstr>Questionable research practices</vt:lpstr>
      <vt:lpstr>Science works</vt:lpstr>
    </vt:vector>
  </TitlesOfParts>
  <Company>Evolution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Questionable Research Practices</dc:title>
  <dc:creator>Crispin Jordan</dc:creator>
  <cp:lastModifiedBy>Sarah Martin</cp:lastModifiedBy>
  <cp:revision>12</cp:revision>
  <dcterms:created xsi:type="dcterms:W3CDTF">2021-02-25T13:28:06Z</dcterms:created>
  <dcterms:modified xsi:type="dcterms:W3CDTF">2022-10-12T09:24:56Z</dcterms:modified>
</cp:coreProperties>
</file>