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D4048-1CF0-F847-B8A5-FD6B05167DB2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494D1-BC74-4643-BD64-51FF97D76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6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B43A2-9507-1342-9811-4746F520538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1AC8-57C7-3840-A245-5E0CD436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9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79D7-FBFE-3544-B823-59DD4E930812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46F4-EFDF-FE4E-8CC1-2A3D61E823F5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6B47-EA81-CA4F-B153-00B7756AFB3D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C12-FBEF-2947-ABAF-3CDE88BE30C1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738-0507-7947-8903-CE5A1359C31A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0DF3-FA4A-F246-A50A-A4B67BDF1E50}" type="datetime1">
              <a:rPr lang="en-CA" smtClean="0"/>
              <a:t>2022-10-12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1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314F-5C1A-354F-AAED-DD0E7A565DA0}" type="datetime1">
              <a:rPr lang="en-CA" smtClean="0"/>
              <a:t>2022-10-12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1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22AE-5EAA-7948-9A6B-6A4DF613267F}" type="datetime1">
              <a:rPr lang="en-CA" smtClean="0"/>
              <a:t>2022-10-12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0B8D-55B8-4841-BC96-C8F393449F10}" type="datetime1">
              <a:rPr lang="en-CA" smtClean="0"/>
              <a:t>2022-10-12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CDCC-95C7-F941-BB77-4A2D81F014A8}" type="datetime1">
              <a:rPr lang="en-CA" smtClean="0"/>
              <a:t>2022-10-12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0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4203-471F-2D4E-BB72-1078FCFD4EF7}" type="datetime1">
              <a:rPr lang="en-CA" smtClean="0"/>
              <a:t>2022-10-12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91BC-E6DD-694E-9B2E-29440D7677FC}" type="datetime1">
              <a:rPr lang="en-CA" smtClean="0"/>
              <a:t>2022-10-12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D086-1D24-0E47-AD2B-0C790A33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Questionable Research Practices</a:t>
            </a:r>
            <a:endParaRPr lang="en-US" dirty="0"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A general introduction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4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Problems with experimental design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388546"/>
            <a:ext cx="9118600" cy="278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40730"/>
            <a:ext cx="9144000" cy="169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</a:rPr>
              <a:t>Questionable research practices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3267" y="2412985"/>
            <a:ext cx="3437467" cy="1905000"/>
          </a:xfrm>
        </p:spPr>
        <p:txBody>
          <a:bodyPr/>
          <a:lstStyle/>
          <a:p>
            <a:r>
              <a:rPr lang="en-US" dirty="0" smtClean="0">
                <a:latin typeface="Arial"/>
              </a:rPr>
              <a:t>Cherry-picking</a:t>
            </a:r>
          </a:p>
          <a:p>
            <a:r>
              <a:rPr lang="en-US" dirty="0" smtClean="0">
                <a:latin typeface="Arial"/>
              </a:rPr>
              <a:t>P-hacking</a:t>
            </a:r>
          </a:p>
          <a:p>
            <a:r>
              <a:rPr lang="en-US" dirty="0" err="1" smtClean="0">
                <a:latin typeface="Arial"/>
              </a:rPr>
              <a:t>HARKing</a:t>
            </a:r>
            <a:endParaRPr lang="en-US" dirty="0" smtClean="0">
              <a:latin typeface="Arial"/>
            </a:endParaRPr>
          </a:p>
          <a:p>
            <a:pPr marL="0" indent="0">
              <a:buNone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29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</a:rPr>
              <a:t>Science works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18784" y="1346205"/>
            <a:ext cx="5738283" cy="45868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/>
              </a:rPr>
              <a:t>Vaccines &amp; medicine</a:t>
            </a:r>
          </a:p>
          <a:p>
            <a:r>
              <a:rPr lang="en-US" dirty="0" smtClean="0">
                <a:latin typeface="Arial"/>
              </a:rPr>
              <a:t>Efficient breeding (e.g., crops)</a:t>
            </a:r>
          </a:p>
          <a:p>
            <a:r>
              <a:rPr lang="en-US" dirty="0" smtClean="0">
                <a:latin typeface="Arial"/>
              </a:rPr>
              <a:t>Genetic engineering</a:t>
            </a:r>
          </a:p>
          <a:p>
            <a:r>
              <a:rPr lang="en-US" dirty="0" smtClean="0">
                <a:latin typeface="Arial"/>
              </a:rPr>
              <a:t>Put people on the moon</a:t>
            </a:r>
          </a:p>
          <a:p>
            <a:endParaRPr lang="en-US" dirty="0" smtClean="0"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</a:rPr>
              <a:t>But, we can do better:</a:t>
            </a:r>
            <a:endParaRPr lang="en-US" dirty="0">
              <a:latin typeface="Arial"/>
            </a:endParaRPr>
          </a:p>
          <a:p>
            <a:r>
              <a:rPr lang="en-US" dirty="0" smtClean="0">
                <a:latin typeface="Arial"/>
              </a:rPr>
              <a:t>Wasted animal lives</a:t>
            </a:r>
          </a:p>
          <a:p>
            <a:r>
              <a:rPr lang="en-US" dirty="0" smtClean="0">
                <a:latin typeface="Arial"/>
              </a:rPr>
              <a:t>Wasted resources</a:t>
            </a:r>
          </a:p>
          <a:p>
            <a:r>
              <a:rPr lang="en-US" dirty="0" smtClean="0">
                <a:latin typeface="Arial"/>
              </a:rPr>
              <a:t>Wasted time</a:t>
            </a:r>
          </a:p>
          <a:p>
            <a:pPr marL="0" indent="0">
              <a:buNone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506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How do we judge whether a scientist is ‘successful’?</a:t>
            </a:r>
            <a:endParaRPr lang="en-US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Number of publications</a:t>
            </a:r>
          </a:p>
          <a:p>
            <a:r>
              <a:rPr lang="en-US" dirty="0" smtClean="0">
                <a:latin typeface="Arial"/>
              </a:rPr>
              <a:t>The journals in which publications occur</a:t>
            </a:r>
          </a:p>
          <a:p>
            <a:r>
              <a:rPr lang="en-US" dirty="0" smtClean="0">
                <a:latin typeface="Arial"/>
              </a:rPr>
              <a:t>Evidence of acquiring grants</a:t>
            </a:r>
          </a:p>
          <a:p>
            <a:r>
              <a:rPr lang="en-US" dirty="0" smtClean="0">
                <a:latin typeface="Arial"/>
              </a:rPr>
              <a:t>Reputation (good thinker, good mentor)</a:t>
            </a:r>
          </a:p>
          <a:p>
            <a:pPr marL="0" indent="0">
              <a:buNone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0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How do we judge whether a scientist is ‘successful’?</a:t>
            </a:r>
            <a:endParaRPr lang="en-US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Number of publications</a:t>
            </a:r>
          </a:p>
          <a:p>
            <a:r>
              <a:rPr lang="en-US" dirty="0" smtClean="0">
                <a:latin typeface="Arial"/>
              </a:rPr>
              <a:t>The journals in which publications occur</a:t>
            </a:r>
          </a:p>
          <a:p>
            <a:r>
              <a:rPr lang="en-US" dirty="0" smtClean="0">
                <a:latin typeface="Arial"/>
              </a:rPr>
              <a:t>Evidence of acquiring grants</a:t>
            </a:r>
          </a:p>
          <a:p>
            <a:r>
              <a:rPr lang="en-US" dirty="0" smtClean="0">
                <a:latin typeface="Arial"/>
              </a:rPr>
              <a:t>Reputation (good thinker, good mentor)</a:t>
            </a:r>
          </a:p>
          <a:p>
            <a:endParaRPr lang="en-US" dirty="0">
              <a:latin typeface="Arial"/>
            </a:endParaRPr>
          </a:p>
          <a:p>
            <a:r>
              <a:rPr lang="en-US" dirty="0" smtClean="0">
                <a:latin typeface="Arial"/>
              </a:rPr>
              <a:t>How robust is a </a:t>
            </a:r>
            <a:r>
              <a:rPr lang="en-US" smtClean="0">
                <a:latin typeface="Arial"/>
              </a:rPr>
              <a:t>scientist’s research?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Many studies are not reproducible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84" y="1822827"/>
            <a:ext cx="5537871" cy="3824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896" y="1816843"/>
            <a:ext cx="32258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203" y="0"/>
            <a:ext cx="5627594" cy="56588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62" y="5688107"/>
            <a:ext cx="27178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00" y="5688107"/>
            <a:ext cx="2717800" cy="203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296" y="792918"/>
            <a:ext cx="5063408" cy="489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5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Many studies are not reproducible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1709270"/>
            <a:ext cx="6731000" cy="2171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44" y="4191747"/>
            <a:ext cx="3670300" cy="1181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35179" y="4362824"/>
            <a:ext cx="33838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/>
              </a:rPr>
              <a:t>Replicated 39% of results </a:t>
            </a:r>
          </a:p>
          <a:p>
            <a:r>
              <a:rPr lang="en-US" sz="2200" dirty="0" smtClean="0">
                <a:latin typeface="Arial"/>
              </a:rPr>
              <a:t>(a subjective measure)</a:t>
            </a:r>
            <a:endParaRPr lang="en-US" sz="2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145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Problems with experimental design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80883"/>
            <a:ext cx="77724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467010"/>
            <a:ext cx="3420035" cy="28893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75229" y="4294209"/>
            <a:ext cx="4637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“Experimental  interventions were applied </a:t>
            </a:r>
          </a:p>
          <a:p>
            <a:r>
              <a:rPr lang="en-US" dirty="0" smtClean="0">
                <a:latin typeface="Arial"/>
              </a:rPr>
              <a:t>at one level (the parents) but effects were </a:t>
            </a:r>
          </a:p>
          <a:p>
            <a:r>
              <a:rPr lang="en-US" dirty="0" smtClean="0">
                <a:latin typeface="Arial"/>
              </a:rPr>
              <a:t>examined at another level (in the offspring)”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226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</a:rPr>
              <a:t>Problems with experimental design</a:t>
            </a:r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D086-1D24-0E47-AD2B-0C790A33D21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388546"/>
            <a:ext cx="9118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0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Questionable Research Practices</vt:lpstr>
      <vt:lpstr>How do we judge whether a scientist is ‘successful’?</vt:lpstr>
      <vt:lpstr>How do we judge whether a scientist is ‘successful’?</vt:lpstr>
      <vt:lpstr>Many studies are not reproducible</vt:lpstr>
      <vt:lpstr>PowerPoint Presentation</vt:lpstr>
      <vt:lpstr>PowerPoint Presentation</vt:lpstr>
      <vt:lpstr>Many studies are not reproducible</vt:lpstr>
      <vt:lpstr>Problems with experimental design</vt:lpstr>
      <vt:lpstr>Problems with experimental design</vt:lpstr>
      <vt:lpstr>Problems with experimental design</vt:lpstr>
      <vt:lpstr>Questionable research practices</vt:lpstr>
      <vt:lpstr>Science works</vt:lpstr>
    </vt:vector>
  </TitlesOfParts>
  <Company>Evolution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Questionable Research Practices</dc:title>
  <dc:creator>Crispin Jordan</dc:creator>
  <cp:lastModifiedBy>Sarah Martin</cp:lastModifiedBy>
  <cp:revision>12</cp:revision>
  <dcterms:created xsi:type="dcterms:W3CDTF">2021-02-25T13:28:06Z</dcterms:created>
  <dcterms:modified xsi:type="dcterms:W3CDTF">2022-10-12T09:24:56Z</dcterms:modified>
</cp:coreProperties>
</file>