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67" r:id="rId4"/>
    <p:sldId id="261" r:id="rId5"/>
    <p:sldId id="263" r:id="rId6"/>
    <p:sldId id="266" r:id="rId7"/>
    <p:sldId id="264" r:id="rId8"/>
    <p:sldId id="265" r:id="rId9"/>
    <p:sldId id="259" r:id="rId10"/>
    <p:sldId id="269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7BD63-7941-5A45-828B-26C162EE5985}" type="datetimeFigureOut">
              <a:rPr lang="en-US" smtClean="0"/>
              <a:t>20-10-16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8DFDB-CA48-AF4A-8498-5A8ED47FD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1D08A-A51D-F84C-A190-AD73EBACF667}" type="datetimeFigureOut">
              <a:rPr lang="en-US" smtClean="0"/>
              <a:t>20-10-16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CBD30-9D33-6944-9F4A-9B76050BE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976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9399-E758-3243-A25B-EC911AFBCCC4}" type="datetime1">
              <a:rPr lang="en-CA" smtClean="0"/>
              <a:t>20-10-16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9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32D-50B7-5143-8A19-787C987C19F6}" type="datetime1">
              <a:rPr lang="en-CA" smtClean="0"/>
              <a:t>20-10-16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9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B91D-84E8-7843-97A4-E34CE7C2C9E6}" type="datetime1">
              <a:rPr lang="en-CA" smtClean="0"/>
              <a:t>20-10-16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6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5B30-7AAC-F044-B250-E5D37C77946B}" type="datetime1">
              <a:rPr lang="en-CA" smtClean="0"/>
              <a:t>20-10-16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7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7006-ADA3-DD4C-B0E2-8228E5E69029}" type="datetime1">
              <a:rPr lang="en-CA" smtClean="0"/>
              <a:t>20-10-16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5BDB-87DC-F44C-9444-EADC06AAA854}" type="datetime1">
              <a:rPr lang="en-CA" smtClean="0"/>
              <a:t>20-10-16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3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0411-EA36-9945-A7D5-10653376CC00}" type="datetime1">
              <a:rPr lang="en-CA" smtClean="0"/>
              <a:t>20-10-16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8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7447-89AA-3B4C-BFB1-34B861D9FFE4}" type="datetime1">
              <a:rPr lang="en-CA" smtClean="0"/>
              <a:t>20-10-16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20C2-E50B-9F4F-AB85-883E6133D722}" type="datetime1">
              <a:rPr lang="en-CA" smtClean="0"/>
              <a:t>20-10-16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26F2-A7AD-3942-A272-E5E1CEACFE84}" type="datetime1">
              <a:rPr lang="en-CA" smtClean="0"/>
              <a:t>20-10-16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5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BB10-2837-1543-8215-3366A1ED9C6A}" type="datetime1">
              <a:rPr lang="en-CA" smtClean="0"/>
              <a:t>20-10-16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1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5B4B5-586C-C641-AFA6-B178B5053110}" type="datetime1">
              <a:rPr lang="en-CA" smtClean="0"/>
              <a:t>20-10-16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4751D-7EE8-FB45-87EC-A1A10EC8A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2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Plotting data effectively</a:t>
            </a:r>
            <a:endParaRPr lang="en-US" dirty="0">
              <a:latin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What’s possible?</a:t>
            </a:r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0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838" y="2352675"/>
            <a:ext cx="8188325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</a:rPr>
              <a:t>The possibilities for plotting data are as varied as biological studies</a:t>
            </a:r>
            <a:br>
              <a:rPr lang="en-US" dirty="0" smtClean="0">
                <a:latin typeface="Arial"/>
              </a:rPr>
            </a:br>
            <a:r>
              <a:rPr lang="en-US" dirty="0">
                <a:latin typeface="Arial"/>
              </a:rPr>
              <a:t/>
            </a:r>
            <a:br>
              <a:rPr lang="en-US" dirty="0">
                <a:latin typeface="Arial"/>
              </a:rPr>
            </a:br>
            <a:r>
              <a:rPr lang="en-US" dirty="0" smtClean="0">
                <a:latin typeface="Arial"/>
              </a:rPr>
              <a:t>A plot should communicate the biology that we aim to understand</a:t>
            </a:r>
            <a:endParaRPr lang="en-US" dirty="0"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94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838" y="2352675"/>
            <a:ext cx="8188325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</a:rPr>
              <a:t>The possibilities for plotting data are as varied as biological studies</a:t>
            </a:r>
            <a:endParaRPr lang="en-US" dirty="0"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9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3" y="908050"/>
            <a:ext cx="8461375" cy="4176713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Arial"/>
              </a:rPr>
              <a:t>Whitlock &amp; </a:t>
            </a:r>
            <a:r>
              <a:rPr lang="en-US" dirty="0" err="1" smtClean="0">
                <a:latin typeface="Arial"/>
              </a:rPr>
              <a:t>Schluter</a:t>
            </a:r>
            <a:r>
              <a:rPr lang="en-US" dirty="0" smtClean="0">
                <a:latin typeface="Arial"/>
              </a:rPr>
              <a:t> (</a:t>
            </a:r>
            <a:r>
              <a:rPr lang="en-US" i="1" dirty="0" smtClean="0">
                <a:latin typeface="Arial"/>
              </a:rPr>
              <a:t>“The analysis of biological data”, Ch. 2</a:t>
            </a:r>
            <a:r>
              <a:rPr lang="en-US" dirty="0" smtClean="0">
                <a:latin typeface="Arial"/>
              </a:rPr>
              <a:t>) establish 4 principles for effective graphs:</a:t>
            </a:r>
          </a:p>
          <a:p>
            <a:pPr marL="0" indent="0">
              <a:buFontTx/>
              <a:buNone/>
              <a:defRPr/>
            </a:pPr>
            <a:endParaRPr lang="en-US" dirty="0">
              <a:latin typeface="Arial"/>
            </a:endParaRPr>
          </a:p>
          <a:p>
            <a:pPr marL="0" indent="0">
              <a:buFontTx/>
              <a:buNone/>
              <a:defRPr/>
            </a:pPr>
            <a:r>
              <a:rPr lang="en-US" sz="3600" dirty="0" smtClean="0">
                <a:solidFill>
                  <a:srgbClr val="660066"/>
                </a:solidFill>
                <a:latin typeface="Arial"/>
              </a:rPr>
              <a:t>Show the data</a:t>
            </a:r>
          </a:p>
          <a:p>
            <a:pPr marL="0" indent="0">
              <a:buFontTx/>
              <a:buNone/>
              <a:defRPr/>
            </a:pPr>
            <a:r>
              <a:rPr lang="en-US" sz="3600" dirty="0" smtClean="0">
                <a:solidFill>
                  <a:srgbClr val="660066"/>
                </a:solidFill>
                <a:latin typeface="Arial"/>
              </a:rPr>
              <a:t>Make patterns in the data easy to see</a:t>
            </a:r>
          </a:p>
          <a:p>
            <a:pPr marL="0" indent="0">
              <a:buFontTx/>
              <a:buNone/>
              <a:defRPr/>
            </a:pPr>
            <a:r>
              <a:rPr lang="en-US" sz="3600" dirty="0" smtClean="0">
                <a:solidFill>
                  <a:srgbClr val="660066"/>
                </a:solidFill>
                <a:latin typeface="Arial"/>
              </a:rPr>
              <a:t>Represent magnitudes honestly</a:t>
            </a:r>
          </a:p>
          <a:p>
            <a:pPr marL="0" indent="0">
              <a:buFontTx/>
              <a:buNone/>
              <a:defRPr/>
            </a:pPr>
            <a:r>
              <a:rPr lang="en-US" sz="3600" dirty="0" smtClean="0">
                <a:solidFill>
                  <a:srgbClr val="660066"/>
                </a:solidFill>
                <a:latin typeface="Arial"/>
              </a:rPr>
              <a:t>Draw graphical elements clearly</a:t>
            </a:r>
            <a:endParaRPr lang="en-US" sz="3600" dirty="0">
              <a:solidFill>
                <a:srgbClr val="660066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7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1" y="1514615"/>
            <a:ext cx="4794696" cy="2438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525" y="50800"/>
            <a:ext cx="3238500" cy="521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016500"/>
            <a:ext cx="5838905" cy="1841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8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274761"/>
            <a:ext cx="8778875" cy="306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2" descr="Screen Shot 2020-10-15 at 9.33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41" y="4572000"/>
            <a:ext cx="6213919" cy="22198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6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99" y="0"/>
            <a:ext cx="6070203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2" descr="Screen Shot 2020-10-15 at 9.40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5374529"/>
            <a:ext cx="3863975" cy="14517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5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35" y="333375"/>
            <a:ext cx="6587331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2" descr="Screen Shot 2020-10-15 at 9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25" y="4906162"/>
            <a:ext cx="6254750" cy="19518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9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10-15 at 10.06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88" y="5365407"/>
            <a:ext cx="6016625" cy="1323766"/>
          </a:xfrm>
          <a:prstGeom prst="rect">
            <a:avLst/>
          </a:prstGeom>
        </p:spPr>
      </p:pic>
      <p:pic>
        <p:nvPicPr>
          <p:cNvPr id="3" name="Picture 2" descr="Screen Shot 2020-10-15 at 10.06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90500"/>
            <a:ext cx="5372100" cy="51834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0713"/>
            <a:ext cx="91440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450"/>
            <a:ext cx="4419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751D-7EE8-FB45-87EC-A1A10EC8AD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1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80</Words>
  <Application>Microsoft Macintosh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Plotting data effectively</vt:lpstr>
      <vt:lpstr>The possibilities for plotting data are as varied as biological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possibilities for plotting data are as varied as biological studies  A plot should communicate the biology that we aim to understand</vt:lpstr>
      <vt:lpstr>PowerPoint Presentation</vt:lpstr>
    </vt:vector>
  </TitlesOfParts>
  <Company>Evolution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Plotting data effectively</dc:title>
  <dc:creator>Crispin Jordan</dc:creator>
  <cp:lastModifiedBy>Crispin Jordan</cp:lastModifiedBy>
  <cp:revision>13</cp:revision>
  <dcterms:created xsi:type="dcterms:W3CDTF">2020-10-15T20:07:17Z</dcterms:created>
  <dcterms:modified xsi:type="dcterms:W3CDTF">2020-10-16T14:36:03Z</dcterms:modified>
</cp:coreProperties>
</file>