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61" r:id="rId3"/>
    <p:sldId id="258" r:id="rId4"/>
    <p:sldId id="259" r:id="rId5"/>
    <p:sldId id="264" r:id="rId6"/>
    <p:sldId id="266" r:id="rId7"/>
    <p:sldId id="262" r:id="rId8"/>
    <p:sldId id="267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A2C"/>
    <a:srgbClr val="886E7A"/>
    <a:srgbClr val="4D3DC3"/>
    <a:srgbClr val="50A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6AB582-111C-4996-B146-0601116074DE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2425951D-FDC3-4CEE-8CFA-01CBD4FD2E11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Inclusivity</a:t>
          </a:r>
          <a:endParaRPr lang="en-US" dirty="0"/>
        </a:p>
      </dgm:t>
    </dgm:pt>
    <dgm:pt modelId="{2C66E6D8-B90A-4742-826F-DC4688AE65E6}" type="parTrans" cxnId="{43D06849-8CBB-4422-906F-07CD39DB0F42}">
      <dgm:prSet/>
      <dgm:spPr/>
      <dgm:t>
        <a:bodyPr/>
        <a:lstStyle/>
        <a:p>
          <a:endParaRPr lang="en-US"/>
        </a:p>
      </dgm:t>
    </dgm:pt>
    <dgm:pt modelId="{889BDD39-65C6-4A2E-8B5D-72043149CFF2}" type="sibTrans" cxnId="{43D06849-8CBB-4422-906F-07CD39DB0F42}">
      <dgm:prSet/>
      <dgm:spPr/>
      <dgm:t>
        <a:bodyPr/>
        <a:lstStyle/>
        <a:p>
          <a:endParaRPr lang="en-US"/>
        </a:p>
      </dgm:t>
    </dgm:pt>
    <dgm:pt modelId="{65AB2462-32A6-4DE5-812B-D7F0FE9761A8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Diversity </a:t>
          </a:r>
        </a:p>
        <a:p>
          <a:r>
            <a:rPr lang="en-US" dirty="0" smtClean="0"/>
            <a:t>Inclusivity</a:t>
          </a:r>
          <a:endParaRPr lang="en-US" dirty="0"/>
        </a:p>
      </dgm:t>
    </dgm:pt>
    <dgm:pt modelId="{189144D1-BC64-40F0-87EE-FD6FF3667430}" type="parTrans" cxnId="{80A2D633-3998-4040-8ABE-1721AEDABD2F}">
      <dgm:prSet/>
      <dgm:spPr/>
      <dgm:t>
        <a:bodyPr/>
        <a:lstStyle/>
        <a:p>
          <a:endParaRPr lang="en-US"/>
        </a:p>
      </dgm:t>
    </dgm:pt>
    <dgm:pt modelId="{84C19E6D-5611-4376-98FA-E2B0653ABCAB}" type="sibTrans" cxnId="{80A2D633-3998-4040-8ABE-1721AEDABD2F}">
      <dgm:prSet/>
      <dgm:spPr/>
      <dgm:t>
        <a:bodyPr/>
        <a:lstStyle/>
        <a:p>
          <a:endParaRPr lang="en-US"/>
        </a:p>
      </dgm:t>
    </dgm:pt>
    <dgm:pt modelId="{1F3127C0-4752-4911-8761-4C6F65B1C0FD}">
      <dgm:prSet phldrT="[Text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n-US" dirty="0" smtClean="0"/>
            <a:t>Equality and diversity competence</a:t>
          </a:r>
          <a:endParaRPr lang="en-US" dirty="0"/>
        </a:p>
      </dgm:t>
    </dgm:pt>
    <dgm:pt modelId="{580D513B-2C5B-443F-9133-F064CDF401BC}" type="parTrans" cxnId="{B51932AD-0991-44A6-A428-33CE17E7DCD7}">
      <dgm:prSet/>
      <dgm:spPr/>
      <dgm:t>
        <a:bodyPr/>
        <a:lstStyle/>
        <a:p>
          <a:endParaRPr lang="en-US"/>
        </a:p>
      </dgm:t>
    </dgm:pt>
    <dgm:pt modelId="{E61EB44D-31F7-4761-814A-469B49CE5B95}" type="sibTrans" cxnId="{B51932AD-0991-44A6-A428-33CE17E7DCD7}">
      <dgm:prSet/>
      <dgm:spPr/>
      <dgm:t>
        <a:bodyPr/>
        <a:lstStyle/>
        <a:p>
          <a:endParaRPr lang="en-US"/>
        </a:p>
      </dgm:t>
    </dgm:pt>
    <dgm:pt modelId="{4EB71D57-B31B-4D9A-BD3B-E2BDF9526A7A}" type="pres">
      <dgm:prSet presAssocID="{966AB582-111C-4996-B146-0601116074DE}" presName="compositeShape" presStyleCnt="0">
        <dgm:presLayoutVars>
          <dgm:chMax val="7"/>
          <dgm:dir/>
          <dgm:resizeHandles val="exact"/>
        </dgm:presLayoutVars>
      </dgm:prSet>
      <dgm:spPr/>
    </dgm:pt>
    <dgm:pt modelId="{49C271A3-299E-4DEE-B62C-542354E2DEF9}" type="pres">
      <dgm:prSet presAssocID="{966AB582-111C-4996-B146-0601116074DE}" presName="wedge1" presStyleLbl="node1" presStyleIdx="0" presStyleCnt="3" custScaleX="119133" custScaleY="119133"/>
      <dgm:spPr/>
      <dgm:t>
        <a:bodyPr/>
        <a:lstStyle/>
        <a:p>
          <a:endParaRPr lang="en-US"/>
        </a:p>
      </dgm:t>
    </dgm:pt>
    <dgm:pt modelId="{4ABC0128-3495-486C-8304-90D361CAA658}" type="pres">
      <dgm:prSet presAssocID="{966AB582-111C-4996-B146-0601116074D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CD75DF-94FB-4866-9B9A-D47009143DAB}" type="pres">
      <dgm:prSet presAssocID="{966AB582-111C-4996-B146-0601116074DE}" presName="wedge2" presStyleLbl="node1" presStyleIdx="1" presStyleCnt="3" custScaleX="119133" custScaleY="119133"/>
      <dgm:spPr/>
      <dgm:t>
        <a:bodyPr/>
        <a:lstStyle/>
        <a:p>
          <a:endParaRPr lang="en-US"/>
        </a:p>
      </dgm:t>
    </dgm:pt>
    <dgm:pt modelId="{21C23B82-5D54-421C-91AF-F679FEAA1DA1}" type="pres">
      <dgm:prSet presAssocID="{966AB582-111C-4996-B146-0601116074D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01ADF-1201-4235-B71A-57507ACB11E6}" type="pres">
      <dgm:prSet presAssocID="{966AB582-111C-4996-B146-0601116074DE}" presName="wedge3" presStyleLbl="node1" presStyleIdx="2" presStyleCnt="3" custScaleX="119133" custScaleY="119133" custLinFactNeighborX="-2414" custLinFactNeighborY="-3621"/>
      <dgm:spPr/>
      <dgm:t>
        <a:bodyPr/>
        <a:lstStyle/>
        <a:p>
          <a:endParaRPr lang="en-US"/>
        </a:p>
      </dgm:t>
    </dgm:pt>
    <dgm:pt modelId="{C83F7D69-AB9A-4ADD-997D-6621D22E34B2}" type="pres">
      <dgm:prSet presAssocID="{966AB582-111C-4996-B146-0601116074D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CCCEBD-4B26-48A0-BF7C-B5FFC3884D42}" type="presOf" srcId="{2425951D-FDC3-4CEE-8CFA-01CBD4FD2E11}" destId="{49C271A3-299E-4DEE-B62C-542354E2DEF9}" srcOrd="0" destOrd="0" presId="urn:microsoft.com/office/officeart/2005/8/layout/chart3"/>
    <dgm:cxn modelId="{E62AFE22-C584-4607-A513-8809204C8E1E}" type="presOf" srcId="{65AB2462-32A6-4DE5-812B-D7F0FE9761A8}" destId="{21C23B82-5D54-421C-91AF-F679FEAA1DA1}" srcOrd="1" destOrd="0" presId="urn:microsoft.com/office/officeart/2005/8/layout/chart3"/>
    <dgm:cxn modelId="{0D7EDE91-4DD9-4897-B4D8-25BFD6271CA7}" type="presOf" srcId="{1F3127C0-4752-4911-8761-4C6F65B1C0FD}" destId="{13901ADF-1201-4235-B71A-57507ACB11E6}" srcOrd="0" destOrd="0" presId="urn:microsoft.com/office/officeart/2005/8/layout/chart3"/>
    <dgm:cxn modelId="{B51932AD-0991-44A6-A428-33CE17E7DCD7}" srcId="{966AB582-111C-4996-B146-0601116074DE}" destId="{1F3127C0-4752-4911-8761-4C6F65B1C0FD}" srcOrd="2" destOrd="0" parTransId="{580D513B-2C5B-443F-9133-F064CDF401BC}" sibTransId="{E61EB44D-31F7-4761-814A-469B49CE5B95}"/>
    <dgm:cxn modelId="{80A2D633-3998-4040-8ABE-1721AEDABD2F}" srcId="{966AB582-111C-4996-B146-0601116074DE}" destId="{65AB2462-32A6-4DE5-812B-D7F0FE9761A8}" srcOrd="1" destOrd="0" parTransId="{189144D1-BC64-40F0-87EE-FD6FF3667430}" sibTransId="{84C19E6D-5611-4376-98FA-E2B0653ABCAB}"/>
    <dgm:cxn modelId="{F37F7970-DDC6-4F43-96EB-92094E4139AD}" type="presOf" srcId="{65AB2462-32A6-4DE5-812B-D7F0FE9761A8}" destId="{B1CD75DF-94FB-4866-9B9A-D47009143DAB}" srcOrd="0" destOrd="0" presId="urn:microsoft.com/office/officeart/2005/8/layout/chart3"/>
    <dgm:cxn modelId="{23140F29-71AE-447D-8348-50E5CEAF68D5}" type="presOf" srcId="{2425951D-FDC3-4CEE-8CFA-01CBD4FD2E11}" destId="{4ABC0128-3495-486C-8304-90D361CAA658}" srcOrd="1" destOrd="0" presId="urn:microsoft.com/office/officeart/2005/8/layout/chart3"/>
    <dgm:cxn modelId="{43D06849-8CBB-4422-906F-07CD39DB0F42}" srcId="{966AB582-111C-4996-B146-0601116074DE}" destId="{2425951D-FDC3-4CEE-8CFA-01CBD4FD2E11}" srcOrd="0" destOrd="0" parTransId="{2C66E6D8-B90A-4742-826F-DC4688AE65E6}" sibTransId="{889BDD39-65C6-4A2E-8B5D-72043149CFF2}"/>
    <dgm:cxn modelId="{A59DF8ED-2821-44C8-84BD-36DDCC31DC75}" type="presOf" srcId="{1F3127C0-4752-4911-8761-4C6F65B1C0FD}" destId="{C83F7D69-AB9A-4ADD-997D-6621D22E34B2}" srcOrd="1" destOrd="0" presId="urn:microsoft.com/office/officeart/2005/8/layout/chart3"/>
    <dgm:cxn modelId="{FEAA3421-CE98-4B65-84ED-F1DDF7FE54A7}" type="presOf" srcId="{966AB582-111C-4996-B146-0601116074DE}" destId="{4EB71D57-B31B-4D9A-BD3B-E2BDF9526A7A}" srcOrd="0" destOrd="0" presId="urn:microsoft.com/office/officeart/2005/8/layout/chart3"/>
    <dgm:cxn modelId="{2126742A-80D5-44F8-8823-669A39ABB283}" type="presParOf" srcId="{4EB71D57-B31B-4D9A-BD3B-E2BDF9526A7A}" destId="{49C271A3-299E-4DEE-B62C-542354E2DEF9}" srcOrd="0" destOrd="0" presId="urn:microsoft.com/office/officeart/2005/8/layout/chart3"/>
    <dgm:cxn modelId="{5EDB0B1F-8DC3-432E-A447-E4986D3FDF1E}" type="presParOf" srcId="{4EB71D57-B31B-4D9A-BD3B-E2BDF9526A7A}" destId="{4ABC0128-3495-486C-8304-90D361CAA658}" srcOrd="1" destOrd="0" presId="urn:microsoft.com/office/officeart/2005/8/layout/chart3"/>
    <dgm:cxn modelId="{BC2F73AA-8FC4-4C31-98A8-2C88FDF5BA5E}" type="presParOf" srcId="{4EB71D57-B31B-4D9A-BD3B-E2BDF9526A7A}" destId="{B1CD75DF-94FB-4866-9B9A-D47009143DAB}" srcOrd="2" destOrd="0" presId="urn:microsoft.com/office/officeart/2005/8/layout/chart3"/>
    <dgm:cxn modelId="{69E591A0-8957-4E0E-97FD-F92ED3B1D913}" type="presParOf" srcId="{4EB71D57-B31B-4D9A-BD3B-E2BDF9526A7A}" destId="{21C23B82-5D54-421C-91AF-F679FEAA1DA1}" srcOrd="3" destOrd="0" presId="urn:microsoft.com/office/officeart/2005/8/layout/chart3"/>
    <dgm:cxn modelId="{4B81E616-4928-4EC9-8EED-AAB5869156CC}" type="presParOf" srcId="{4EB71D57-B31B-4D9A-BD3B-E2BDF9526A7A}" destId="{13901ADF-1201-4235-B71A-57507ACB11E6}" srcOrd="4" destOrd="0" presId="urn:microsoft.com/office/officeart/2005/8/layout/chart3"/>
    <dgm:cxn modelId="{DC8F91FF-7046-4982-9A25-FC099AC4D632}" type="presParOf" srcId="{4EB71D57-B31B-4D9A-BD3B-E2BDF9526A7A}" destId="{C83F7D69-AB9A-4ADD-997D-6621D22E34B2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D6A06D-8F73-476B-A89C-09910A3EA5B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D2354C-D61E-41B8-8F0F-072978E477F9}">
      <dgm:prSet phldrT="[Text]"/>
      <dgm:spPr>
        <a:solidFill>
          <a:srgbClr val="C00000"/>
        </a:solidFill>
      </dgm:spPr>
      <dgm:t>
        <a:bodyPr/>
        <a:lstStyle/>
        <a:p>
          <a:r>
            <a:rPr lang="en-US" dirty="0" smtClean="0"/>
            <a:t>AIMS AND OBJECTIVES </a:t>
          </a:r>
          <a:endParaRPr lang="en-US" dirty="0"/>
        </a:p>
      </dgm:t>
    </dgm:pt>
    <dgm:pt modelId="{4ECAAAD2-18D6-4172-8032-F5D49362BE91}" type="parTrans" cxnId="{18C31C31-6EE4-447F-B69C-5B20B715E3AA}">
      <dgm:prSet/>
      <dgm:spPr/>
      <dgm:t>
        <a:bodyPr/>
        <a:lstStyle/>
        <a:p>
          <a:endParaRPr lang="en-US"/>
        </a:p>
      </dgm:t>
    </dgm:pt>
    <dgm:pt modelId="{1BF67FCA-75C4-4B97-9213-94A8439B55F5}" type="sibTrans" cxnId="{18C31C31-6EE4-447F-B69C-5B20B715E3AA}">
      <dgm:prSet/>
      <dgm:spPr/>
      <dgm:t>
        <a:bodyPr/>
        <a:lstStyle/>
        <a:p>
          <a:endParaRPr lang="en-US"/>
        </a:p>
      </dgm:t>
    </dgm:pt>
    <dgm:pt modelId="{4C81AE75-DCED-4825-9CA6-5A04DD3D1DA3}">
      <dgm:prSet phldrT="[Text]"/>
      <dgm:spPr>
        <a:solidFill>
          <a:srgbClr val="4D3DC3"/>
        </a:solidFill>
      </dgm:spPr>
      <dgm:t>
        <a:bodyPr/>
        <a:lstStyle/>
        <a:p>
          <a:r>
            <a:rPr lang="en-US" dirty="0" smtClean="0"/>
            <a:t>LEARNING OUTCOMES</a:t>
          </a:r>
          <a:endParaRPr lang="en-US" dirty="0"/>
        </a:p>
      </dgm:t>
    </dgm:pt>
    <dgm:pt modelId="{2DA0B4B7-B2AF-4DB3-8857-446356EEC58E}" type="parTrans" cxnId="{5F341156-F9D5-43B9-8BF4-FE26BB0E1FF1}">
      <dgm:prSet/>
      <dgm:spPr/>
      <dgm:t>
        <a:bodyPr/>
        <a:lstStyle/>
        <a:p>
          <a:endParaRPr lang="en-US"/>
        </a:p>
      </dgm:t>
    </dgm:pt>
    <dgm:pt modelId="{35F6081D-0479-4FDD-A4A1-AA70BF0CEB2B}" type="sibTrans" cxnId="{5F341156-F9D5-43B9-8BF4-FE26BB0E1FF1}">
      <dgm:prSet/>
      <dgm:spPr/>
      <dgm:t>
        <a:bodyPr/>
        <a:lstStyle/>
        <a:p>
          <a:endParaRPr lang="en-US"/>
        </a:p>
      </dgm:t>
    </dgm:pt>
    <dgm:pt modelId="{03733263-621C-48B4-B182-BCA67B7A1FFD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CONTENT/SYLLABUS</a:t>
          </a:r>
          <a:endParaRPr lang="en-US" dirty="0"/>
        </a:p>
      </dgm:t>
    </dgm:pt>
    <dgm:pt modelId="{19EBA511-ACB0-44DA-AD88-F9FA492F84DB}" type="parTrans" cxnId="{791D0F03-2A78-4FB8-951F-808CF603F09E}">
      <dgm:prSet/>
      <dgm:spPr/>
      <dgm:t>
        <a:bodyPr/>
        <a:lstStyle/>
        <a:p>
          <a:endParaRPr lang="en-US"/>
        </a:p>
      </dgm:t>
    </dgm:pt>
    <dgm:pt modelId="{2CDCD18C-B925-49C6-B5D9-7E319F8C7CA1}" type="sibTrans" cxnId="{791D0F03-2A78-4FB8-951F-808CF603F09E}">
      <dgm:prSet/>
      <dgm:spPr/>
      <dgm:t>
        <a:bodyPr/>
        <a:lstStyle/>
        <a:p>
          <a:endParaRPr lang="en-US"/>
        </a:p>
      </dgm:t>
    </dgm:pt>
    <dgm:pt modelId="{FF720B59-8877-43ED-91E4-D2541698F614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 smtClean="0"/>
            <a:t>TEACHING METHODS</a:t>
          </a:r>
          <a:endParaRPr lang="en-US" dirty="0"/>
        </a:p>
      </dgm:t>
    </dgm:pt>
    <dgm:pt modelId="{F29FE7A4-0988-45B0-899E-8067C351D7DD}" type="parTrans" cxnId="{4B985B16-F13D-40D3-A586-631F864898A6}">
      <dgm:prSet/>
      <dgm:spPr/>
      <dgm:t>
        <a:bodyPr/>
        <a:lstStyle/>
        <a:p>
          <a:endParaRPr lang="en-US"/>
        </a:p>
      </dgm:t>
    </dgm:pt>
    <dgm:pt modelId="{2B03728F-35FE-4280-AD32-1937730F9610}" type="sibTrans" cxnId="{4B985B16-F13D-40D3-A586-631F864898A6}">
      <dgm:prSet/>
      <dgm:spPr/>
      <dgm:t>
        <a:bodyPr/>
        <a:lstStyle/>
        <a:p>
          <a:endParaRPr lang="en-US"/>
        </a:p>
      </dgm:t>
    </dgm:pt>
    <dgm:pt modelId="{9B34E8E7-B833-468A-B0A3-3268101370E6}">
      <dgm:prSet phldrT="[Text]"/>
      <dgm:spPr>
        <a:solidFill>
          <a:srgbClr val="886E7A"/>
        </a:solidFill>
      </dgm:spPr>
      <dgm:t>
        <a:bodyPr/>
        <a:lstStyle/>
        <a:p>
          <a:r>
            <a:rPr lang="en-US" dirty="0" smtClean="0"/>
            <a:t>LEARNING ACTIVITIES</a:t>
          </a:r>
          <a:endParaRPr lang="en-US" dirty="0"/>
        </a:p>
      </dgm:t>
    </dgm:pt>
    <dgm:pt modelId="{773B0D34-D06D-4782-B14D-8746EDF5E286}" type="parTrans" cxnId="{08BB3985-A56E-419D-A0DD-8A73E0BC01D0}">
      <dgm:prSet/>
      <dgm:spPr/>
      <dgm:t>
        <a:bodyPr/>
        <a:lstStyle/>
        <a:p>
          <a:endParaRPr lang="en-US"/>
        </a:p>
      </dgm:t>
    </dgm:pt>
    <dgm:pt modelId="{CAE475B4-093B-4501-BCF0-00A651C7B41A}" type="sibTrans" cxnId="{08BB3985-A56E-419D-A0DD-8A73E0BC01D0}">
      <dgm:prSet/>
      <dgm:spPr/>
      <dgm:t>
        <a:bodyPr/>
        <a:lstStyle/>
        <a:p>
          <a:endParaRPr lang="en-US"/>
        </a:p>
      </dgm:t>
    </dgm:pt>
    <dgm:pt modelId="{6A0B367F-6C35-47E8-8BB4-F85FDF750717}">
      <dgm:prSet phldrT="[Text]"/>
      <dgm:spPr>
        <a:solidFill>
          <a:srgbClr val="CACA2C"/>
        </a:solidFill>
      </dgm:spPr>
      <dgm:t>
        <a:bodyPr/>
        <a:lstStyle/>
        <a:p>
          <a:r>
            <a:rPr lang="en-US" dirty="0" smtClean="0"/>
            <a:t>ASSESSMENT AND FEEDBACK</a:t>
          </a:r>
          <a:endParaRPr lang="en-US" dirty="0"/>
        </a:p>
      </dgm:t>
    </dgm:pt>
    <dgm:pt modelId="{9BCF1F84-D565-4503-AC08-113B2D7A278D}" type="parTrans" cxnId="{4F2AD07A-4EA4-45CB-9396-584BC8E9C3E5}">
      <dgm:prSet/>
      <dgm:spPr/>
      <dgm:t>
        <a:bodyPr/>
        <a:lstStyle/>
        <a:p>
          <a:endParaRPr lang="en-US"/>
        </a:p>
      </dgm:t>
    </dgm:pt>
    <dgm:pt modelId="{F3D546CE-9DB4-4EB6-85B5-9912791CC7C5}" type="sibTrans" cxnId="{4F2AD07A-4EA4-45CB-9396-584BC8E9C3E5}">
      <dgm:prSet/>
      <dgm:spPr/>
      <dgm:t>
        <a:bodyPr/>
        <a:lstStyle/>
        <a:p>
          <a:endParaRPr lang="en-US"/>
        </a:p>
      </dgm:t>
    </dgm:pt>
    <dgm:pt modelId="{819398F3-C0BA-4F7E-B91D-02473945E925}">
      <dgm:prSet phldrT="[Text]"/>
      <dgm:spPr/>
      <dgm:t>
        <a:bodyPr/>
        <a:lstStyle/>
        <a:p>
          <a:r>
            <a:rPr lang="en-US" dirty="0" smtClean="0"/>
            <a:t>TEACHING AND LEARNING MATERIALS</a:t>
          </a:r>
          <a:endParaRPr lang="en-US" dirty="0"/>
        </a:p>
      </dgm:t>
    </dgm:pt>
    <dgm:pt modelId="{7F2E04E0-1A8D-4EA2-A9F3-5E0C31DBFA0A}" type="parTrans" cxnId="{820AF563-76EB-4018-B8BC-62996FDF71DF}">
      <dgm:prSet/>
      <dgm:spPr/>
      <dgm:t>
        <a:bodyPr/>
        <a:lstStyle/>
        <a:p>
          <a:endParaRPr lang="en-US"/>
        </a:p>
      </dgm:t>
    </dgm:pt>
    <dgm:pt modelId="{11F6E396-33AF-4846-82F0-353C974945D9}" type="sibTrans" cxnId="{820AF563-76EB-4018-B8BC-62996FDF71DF}">
      <dgm:prSet/>
      <dgm:spPr/>
      <dgm:t>
        <a:bodyPr/>
        <a:lstStyle/>
        <a:p>
          <a:endParaRPr lang="en-US"/>
        </a:p>
      </dgm:t>
    </dgm:pt>
    <dgm:pt modelId="{DE10DB23-4BDA-46D7-961F-66C85E48208B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ACADEMIC AND COMPETENCE STANDARDS</a:t>
          </a:r>
          <a:endParaRPr lang="en-US" dirty="0"/>
        </a:p>
      </dgm:t>
    </dgm:pt>
    <dgm:pt modelId="{796DD7F5-A4D8-42EF-B5FF-E2F03BC7B9C3}" type="parTrans" cxnId="{DCA21481-EADC-4679-BD1E-5ED99E166C4C}">
      <dgm:prSet/>
      <dgm:spPr/>
      <dgm:t>
        <a:bodyPr/>
        <a:lstStyle/>
        <a:p>
          <a:endParaRPr lang="en-US"/>
        </a:p>
      </dgm:t>
    </dgm:pt>
    <dgm:pt modelId="{92B843F4-E583-4115-8907-1FF257EB787D}" type="sibTrans" cxnId="{DCA21481-EADC-4679-BD1E-5ED99E166C4C}">
      <dgm:prSet/>
      <dgm:spPr/>
      <dgm:t>
        <a:bodyPr/>
        <a:lstStyle/>
        <a:p>
          <a:endParaRPr lang="en-US"/>
        </a:p>
      </dgm:t>
    </dgm:pt>
    <dgm:pt modelId="{99920691-F250-4D83-8226-603254655BA7}" type="pres">
      <dgm:prSet presAssocID="{1BD6A06D-8F73-476B-A89C-09910A3EA5B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CF0D37-8365-4BDD-B095-E363EFBF092A}" type="pres">
      <dgm:prSet presAssocID="{70D2354C-D61E-41B8-8F0F-072978E477F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5D40C-800E-4452-957C-C71EEA03285A}" type="pres">
      <dgm:prSet presAssocID="{1BF67FCA-75C4-4B97-9213-94A8439B55F5}" presName="sibTrans" presStyleCnt="0"/>
      <dgm:spPr/>
    </dgm:pt>
    <dgm:pt modelId="{9695D3F7-F845-4172-962B-809E56928314}" type="pres">
      <dgm:prSet presAssocID="{4C81AE75-DCED-4825-9CA6-5A04DD3D1DA3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DA24F8-5081-43F5-82DF-B7A70CE292AF}" type="pres">
      <dgm:prSet presAssocID="{35F6081D-0479-4FDD-A4A1-AA70BF0CEB2B}" presName="sibTrans" presStyleCnt="0"/>
      <dgm:spPr/>
    </dgm:pt>
    <dgm:pt modelId="{9D14DA17-4495-4B6C-8BAE-A45B530A3847}" type="pres">
      <dgm:prSet presAssocID="{DE10DB23-4BDA-46D7-961F-66C85E48208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F54713-0E0C-4B2E-AB07-81A4D449BF82}" type="pres">
      <dgm:prSet presAssocID="{92B843F4-E583-4115-8907-1FF257EB787D}" presName="sibTrans" presStyleCnt="0"/>
      <dgm:spPr/>
    </dgm:pt>
    <dgm:pt modelId="{2A082819-5EB9-42D8-85DF-125B433FC60C}" type="pres">
      <dgm:prSet presAssocID="{03733263-621C-48B4-B182-BCA67B7A1FF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7A4BAA-A2CE-493F-A9F8-528D0B6E7DD0}" type="pres">
      <dgm:prSet presAssocID="{2CDCD18C-B925-49C6-B5D9-7E319F8C7CA1}" presName="sibTrans" presStyleCnt="0"/>
      <dgm:spPr/>
    </dgm:pt>
    <dgm:pt modelId="{7E42BD19-8C23-4EE2-A30F-C985FFE95D96}" type="pres">
      <dgm:prSet presAssocID="{FF720B59-8877-43ED-91E4-D2541698F614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B94B70-FB71-4003-9012-DF2F8F148F69}" type="pres">
      <dgm:prSet presAssocID="{2B03728F-35FE-4280-AD32-1937730F9610}" presName="sibTrans" presStyleCnt="0"/>
      <dgm:spPr/>
    </dgm:pt>
    <dgm:pt modelId="{ECBDC534-B40D-474E-84BD-48C5E200516D}" type="pres">
      <dgm:prSet presAssocID="{9B34E8E7-B833-468A-B0A3-3268101370E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D3E8FA-3ADB-4F33-AEC1-12A77B56987B}" type="pres">
      <dgm:prSet presAssocID="{CAE475B4-093B-4501-BCF0-00A651C7B41A}" presName="sibTrans" presStyleCnt="0"/>
      <dgm:spPr/>
    </dgm:pt>
    <dgm:pt modelId="{50CD6C9B-C212-4753-8293-A0F85951082D}" type="pres">
      <dgm:prSet presAssocID="{6A0B367F-6C35-47E8-8BB4-F85FDF75071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4462BE-83D5-4B5B-8DEC-E92099934CA8}" type="pres">
      <dgm:prSet presAssocID="{F3D546CE-9DB4-4EB6-85B5-9912791CC7C5}" presName="sibTrans" presStyleCnt="0"/>
      <dgm:spPr/>
    </dgm:pt>
    <dgm:pt modelId="{0531DEB3-5E20-446D-9924-1E987AAB425F}" type="pres">
      <dgm:prSet presAssocID="{819398F3-C0BA-4F7E-B91D-02473945E925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1E4E62-EEE9-4079-B512-85DA5EB6AD5B}" type="presOf" srcId="{819398F3-C0BA-4F7E-B91D-02473945E925}" destId="{0531DEB3-5E20-446D-9924-1E987AAB425F}" srcOrd="0" destOrd="0" presId="urn:microsoft.com/office/officeart/2005/8/layout/default"/>
    <dgm:cxn modelId="{DCA21481-EADC-4679-BD1E-5ED99E166C4C}" srcId="{1BD6A06D-8F73-476B-A89C-09910A3EA5B9}" destId="{DE10DB23-4BDA-46D7-961F-66C85E48208B}" srcOrd="2" destOrd="0" parTransId="{796DD7F5-A4D8-42EF-B5FF-E2F03BC7B9C3}" sibTransId="{92B843F4-E583-4115-8907-1FF257EB787D}"/>
    <dgm:cxn modelId="{08BB3985-A56E-419D-A0DD-8A73E0BC01D0}" srcId="{1BD6A06D-8F73-476B-A89C-09910A3EA5B9}" destId="{9B34E8E7-B833-468A-B0A3-3268101370E6}" srcOrd="5" destOrd="0" parTransId="{773B0D34-D06D-4782-B14D-8746EDF5E286}" sibTransId="{CAE475B4-093B-4501-BCF0-00A651C7B41A}"/>
    <dgm:cxn modelId="{E45DED5C-08DE-4FC4-9797-7C8DF4E0F71F}" type="presOf" srcId="{6A0B367F-6C35-47E8-8BB4-F85FDF750717}" destId="{50CD6C9B-C212-4753-8293-A0F85951082D}" srcOrd="0" destOrd="0" presId="urn:microsoft.com/office/officeart/2005/8/layout/default"/>
    <dgm:cxn modelId="{4F2AD07A-4EA4-45CB-9396-584BC8E9C3E5}" srcId="{1BD6A06D-8F73-476B-A89C-09910A3EA5B9}" destId="{6A0B367F-6C35-47E8-8BB4-F85FDF750717}" srcOrd="6" destOrd="0" parTransId="{9BCF1F84-D565-4503-AC08-113B2D7A278D}" sibTransId="{F3D546CE-9DB4-4EB6-85B5-9912791CC7C5}"/>
    <dgm:cxn modelId="{5F341156-F9D5-43B9-8BF4-FE26BB0E1FF1}" srcId="{1BD6A06D-8F73-476B-A89C-09910A3EA5B9}" destId="{4C81AE75-DCED-4825-9CA6-5A04DD3D1DA3}" srcOrd="1" destOrd="0" parTransId="{2DA0B4B7-B2AF-4DB3-8857-446356EEC58E}" sibTransId="{35F6081D-0479-4FDD-A4A1-AA70BF0CEB2B}"/>
    <dgm:cxn modelId="{C0AD8C43-669A-49BA-B9D3-573C3357045B}" type="presOf" srcId="{4C81AE75-DCED-4825-9CA6-5A04DD3D1DA3}" destId="{9695D3F7-F845-4172-962B-809E56928314}" srcOrd="0" destOrd="0" presId="urn:microsoft.com/office/officeart/2005/8/layout/default"/>
    <dgm:cxn modelId="{A57B0E0E-C562-4782-8711-0275F5726643}" type="presOf" srcId="{1BD6A06D-8F73-476B-A89C-09910A3EA5B9}" destId="{99920691-F250-4D83-8226-603254655BA7}" srcOrd="0" destOrd="0" presId="urn:microsoft.com/office/officeart/2005/8/layout/default"/>
    <dgm:cxn modelId="{4B985B16-F13D-40D3-A586-631F864898A6}" srcId="{1BD6A06D-8F73-476B-A89C-09910A3EA5B9}" destId="{FF720B59-8877-43ED-91E4-D2541698F614}" srcOrd="4" destOrd="0" parTransId="{F29FE7A4-0988-45B0-899E-8067C351D7DD}" sibTransId="{2B03728F-35FE-4280-AD32-1937730F9610}"/>
    <dgm:cxn modelId="{18C31C31-6EE4-447F-B69C-5B20B715E3AA}" srcId="{1BD6A06D-8F73-476B-A89C-09910A3EA5B9}" destId="{70D2354C-D61E-41B8-8F0F-072978E477F9}" srcOrd="0" destOrd="0" parTransId="{4ECAAAD2-18D6-4172-8032-F5D49362BE91}" sibTransId="{1BF67FCA-75C4-4B97-9213-94A8439B55F5}"/>
    <dgm:cxn modelId="{791D0F03-2A78-4FB8-951F-808CF603F09E}" srcId="{1BD6A06D-8F73-476B-A89C-09910A3EA5B9}" destId="{03733263-621C-48B4-B182-BCA67B7A1FFD}" srcOrd="3" destOrd="0" parTransId="{19EBA511-ACB0-44DA-AD88-F9FA492F84DB}" sibTransId="{2CDCD18C-B925-49C6-B5D9-7E319F8C7CA1}"/>
    <dgm:cxn modelId="{B9C9A14E-A634-4914-AAF6-620542F8E78A}" type="presOf" srcId="{03733263-621C-48B4-B182-BCA67B7A1FFD}" destId="{2A082819-5EB9-42D8-85DF-125B433FC60C}" srcOrd="0" destOrd="0" presId="urn:microsoft.com/office/officeart/2005/8/layout/default"/>
    <dgm:cxn modelId="{820AF563-76EB-4018-B8BC-62996FDF71DF}" srcId="{1BD6A06D-8F73-476B-A89C-09910A3EA5B9}" destId="{819398F3-C0BA-4F7E-B91D-02473945E925}" srcOrd="7" destOrd="0" parTransId="{7F2E04E0-1A8D-4EA2-A9F3-5E0C31DBFA0A}" sibTransId="{11F6E396-33AF-4846-82F0-353C974945D9}"/>
    <dgm:cxn modelId="{79C09DF4-665B-4A30-92A2-49F66F940BA4}" type="presOf" srcId="{DE10DB23-4BDA-46D7-961F-66C85E48208B}" destId="{9D14DA17-4495-4B6C-8BAE-A45B530A3847}" srcOrd="0" destOrd="0" presId="urn:microsoft.com/office/officeart/2005/8/layout/default"/>
    <dgm:cxn modelId="{B1643D8D-4148-4F3B-AE01-E283392E7F16}" type="presOf" srcId="{9B34E8E7-B833-468A-B0A3-3268101370E6}" destId="{ECBDC534-B40D-474E-84BD-48C5E200516D}" srcOrd="0" destOrd="0" presId="urn:microsoft.com/office/officeart/2005/8/layout/default"/>
    <dgm:cxn modelId="{837E9060-AF2D-409F-B943-9FD6176FE5BF}" type="presOf" srcId="{FF720B59-8877-43ED-91E4-D2541698F614}" destId="{7E42BD19-8C23-4EE2-A30F-C985FFE95D96}" srcOrd="0" destOrd="0" presId="urn:microsoft.com/office/officeart/2005/8/layout/default"/>
    <dgm:cxn modelId="{73192929-5874-4977-B3D0-3E069CE9053A}" type="presOf" srcId="{70D2354C-D61E-41B8-8F0F-072978E477F9}" destId="{A9CF0D37-8365-4BDD-B095-E363EFBF092A}" srcOrd="0" destOrd="0" presId="urn:microsoft.com/office/officeart/2005/8/layout/default"/>
    <dgm:cxn modelId="{6B761F15-8E6B-43D6-A2BC-449B2D110E95}" type="presParOf" srcId="{99920691-F250-4D83-8226-603254655BA7}" destId="{A9CF0D37-8365-4BDD-B095-E363EFBF092A}" srcOrd="0" destOrd="0" presId="urn:microsoft.com/office/officeart/2005/8/layout/default"/>
    <dgm:cxn modelId="{4537F9CC-EBF6-41CE-BE85-A7F959783D31}" type="presParOf" srcId="{99920691-F250-4D83-8226-603254655BA7}" destId="{8E65D40C-800E-4452-957C-C71EEA03285A}" srcOrd="1" destOrd="0" presId="urn:microsoft.com/office/officeart/2005/8/layout/default"/>
    <dgm:cxn modelId="{810C8CDB-4AC5-430E-9976-A9E9F8FAD1C7}" type="presParOf" srcId="{99920691-F250-4D83-8226-603254655BA7}" destId="{9695D3F7-F845-4172-962B-809E56928314}" srcOrd="2" destOrd="0" presId="urn:microsoft.com/office/officeart/2005/8/layout/default"/>
    <dgm:cxn modelId="{11CF9224-FC07-4BDA-B25B-E840E671C0C7}" type="presParOf" srcId="{99920691-F250-4D83-8226-603254655BA7}" destId="{E3DA24F8-5081-43F5-82DF-B7A70CE292AF}" srcOrd="3" destOrd="0" presId="urn:microsoft.com/office/officeart/2005/8/layout/default"/>
    <dgm:cxn modelId="{817692C9-17A0-4C22-888B-FE0C9657A6B5}" type="presParOf" srcId="{99920691-F250-4D83-8226-603254655BA7}" destId="{9D14DA17-4495-4B6C-8BAE-A45B530A3847}" srcOrd="4" destOrd="0" presId="urn:microsoft.com/office/officeart/2005/8/layout/default"/>
    <dgm:cxn modelId="{86E60E32-13CF-42A3-AB77-579A75CFC9EF}" type="presParOf" srcId="{99920691-F250-4D83-8226-603254655BA7}" destId="{82F54713-0E0C-4B2E-AB07-81A4D449BF82}" srcOrd="5" destOrd="0" presId="urn:microsoft.com/office/officeart/2005/8/layout/default"/>
    <dgm:cxn modelId="{3F9B5E0E-0E92-47B4-BCD1-112B736AA057}" type="presParOf" srcId="{99920691-F250-4D83-8226-603254655BA7}" destId="{2A082819-5EB9-42D8-85DF-125B433FC60C}" srcOrd="6" destOrd="0" presId="urn:microsoft.com/office/officeart/2005/8/layout/default"/>
    <dgm:cxn modelId="{B7C69EE1-869D-4B45-ACD9-68D949675E46}" type="presParOf" srcId="{99920691-F250-4D83-8226-603254655BA7}" destId="{627A4BAA-A2CE-493F-A9F8-528D0B6E7DD0}" srcOrd="7" destOrd="0" presId="urn:microsoft.com/office/officeart/2005/8/layout/default"/>
    <dgm:cxn modelId="{E943268A-CFC7-4F7F-946D-A66A28A51021}" type="presParOf" srcId="{99920691-F250-4D83-8226-603254655BA7}" destId="{7E42BD19-8C23-4EE2-A30F-C985FFE95D96}" srcOrd="8" destOrd="0" presId="urn:microsoft.com/office/officeart/2005/8/layout/default"/>
    <dgm:cxn modelId="{AC81A46A-E44F-4DAB-AAAD-2FA2BCD4BCA4}" type="presParOf" srcId="{99920691-F250-4D83-8226-603254655BA7}" destId="{41B94B70-FB71-4003-9012-DF2F8F148F69}" srcOrd="9" destOrd="0" presId="urn:microsoft.com/office/officeart/2005/8/layout/default"/>
    <dgm:cxn modelId="{0126AE06-039E-456B-B71B-C9A357FE82AD}" type="presParOf" srcId="{99920691-F250-4D83-8226-603254655BA7}" destId="{ECBDC534-B40D-474E-84BD-48C5E200516D}" srcOrd="10" destOrd="0" presId="urn:microsoft.com/office/officeart/2005/8/layout/default"/>
    <dgm:cxn modelId="{B422A7AB-39FF-4CD7-8784-CAF0B7555253}" type="presParOf" srcId="{99920691-F250-4D83-8226-603254655BA7}" destId="{A8D3E8FA-3ADB-4F33-AEC1-12A77B56987B}" srcOrd="11" destOrd="0" presId="urn:microsoft.com/office/officeart/2005/8/layout/default"/>
    <dgm:cxn modelId="{276CD03C-6C02-43EA-9D05-D9152F8B6A83}" type="presParOf" srcId="{99920691-F250-4D83-8226-603254655BA7}" destId="{50CD6C9B-C212-4753-8293-A0F85951082D}" srcOrd="12" destOrd="0" presId="urn:microsoft.com/office/officeart/2005/8/layout/default"/>
    <dgm:cxn modelId="{BCFA4982-0DFF-43BB-8508-562987576F7A}" type="presParOf" srcId="{99920691-F250-4D83-8226-603254655BA7}" destId="{EB4462BE-83D5-4B5B-8DEC-E92099934CA8}" srcOrd="13" destOrd="0" presId="urn:microsoft.com/office/officeart/2005/8/layout/default"/>
    <dgm:cxn modelId="{31769AF7-86D5-4E24-B5F3-A092E753CCC0}" type="presParOf" srcId="{99920691-F250-4D83-8226-603254655BA7}" destId="{0531DEB3-5E20-446D-9924-1E987AAB425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F5D40-D988-40A5-BB76-4BF94B1BD9C7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4BFC2-7126-40C5-93F6-38AAB83C6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58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4BFC2-7126-40C5-93F6-38AAB83C6A4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216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07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57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08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39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04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8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38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72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54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37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85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AE7C383-A083-4E1E-BE77-4C81E40CC72D}" type="datetimeFigureOut">
              <a:rPr lang="en-GB" smtClean="0"/>
              <a:t>29/05/2019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B2E8384-981A-4FCF-A6FC-EFA7300BED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36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cademy.ac.uk/system/files/resources/introduction_and_overview.pdf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cademy.ac.uk/system/files/eedc_model_for_learning_and_teaching_practitioner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.ac.uk/academic-services/projects/promoting-inclusion-equality-diversity-curriculum/principl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Equality and Diversity in the curriculum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124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66057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I</a:t>
            </a:r>
            <a:r>
              <a:rPr lang="en-GB" dirty="0" smtClean="0"/>
              <a:t>nclusive curriculum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3169912"/>
            <a:ext cx="4754880" cy="258717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b="1" dirty="0" smtClean="0">
                <a:solidFill>
                  <a:schemeClr val="tx1"/>
                </a:solidFill>
              </a:rPr>
              <a:t>Drivers</a:t>
            </a:r>
            <a:endParaRPr lang="en-GB" b="1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Equality legislation</a:t>
            </a:r>
          </a:p>
          <a:p>
            <a:r>
              <a:rPr lang="en-GB" dirty="0">
                <a:solidFill>
                  <a:schemeClr val="tx1"/>
                </a:solidFill>
              </a:rPr>
              <a:t>Access and inclusion agenda</a:t>
            </a:r>
          </a:p>
          <a:p>
            <a:r>
              <a:rPr lang="en-GB" dirty="0">
                <a:solidFill>
                  <a:schemeClr val="tx1"/>
                </a:solidFill>
              </a:rPr>
              <a:t>Internationalisation</a:t>
            </a:r>
          </a:p>
          <a:p>
            <a:pPr marL="45720" indent="0">
              <a:buNone/>
            </a:pP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870591" y="3145243"/>
            <a:ext cx="4754880" cy="329379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b="1" dirty="0" smtClean="0">
                <a:solidFill>
                  <a:schemeClr val="tx1"/>
                </a:solidFill>
              </a:rPr>
              <a:t>UoE Task group 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Mapping current practices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Benchmarking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tx1"/>
                </a:solidFill>
              </a:rPr>
              <a:t>Consultation with staff and students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640113"/>
            <a:ext cx="9872871" cy="120032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An inclusive curriculum is one “where all students’ entitlement to access and participate in a course is anticipated, acknowledged and taken into account</a:t>
            </a:r>
            <a:r>
              <a:rPr lang="en-GB" sz="2400" dirty="0" smtClean="0"/>
              <a:t>”[1]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6080166"/>
            <a:ext cx="8511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1. Morgan H. and Houghton, AM. (2011) Inclusive curriculum design in higher education. </a:t>
            </a:r>
          </a:p>
          <a:p>
            <a:r>
              <a:rPr lang="en-GB" sz="1200" dirty="0">
                <a:hlinkClick r:id="rId2"/>
              </a:rPr>
              <a:t>https://www.heacademy.ac.uk/system/files/resources/introduction_and_overview.pdf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0679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model for embedding equality and diversity in the curriculum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GB" dirty="0"/>
              <a:t>Embedding equality and diversity in the curriculum </a:t>
            </a:r>
            <a:r>
              <a:rPr lang="en-GB" dirty="0" smtClean="0"/>
              <a:t>is:</a:t>
            </a:r>
          </a:p>
          <a:p>
            <a:pPr marL="45720" indent="0">
              <a:buNone/>
            </a:pPr>
            <a:r>
              <a:rPr lang="en-GB" dirty="0" smtClean="0"/>
              <a:t>the creating </a:t>
            </a:r>
            <a:r>
              <a:rPr lang="en-GB" dirty="0"/>
              <a:t>of learning, teaching and assessment </a:t>
            </a:r>
            <a:r>
              <a:rPr lang="en-GB" dirty="0" smtClean="0"/>
              <a:t>environments and </a:t>
            </a:r>
            <a:r>
              <a:rPr lang="en-GB" dirty="0"/>
              <a:t>experiences that proactively eliminate </a:t>
            </a:r>
            <a:r>
              <a:rPr lang="en-GB" dirty="0" smtClean="0"/>
              <a:t>discrimination, promote </a:t>
            </a:r>
            <a:r>
              <a:rPr lang="en-GB" dirty="0"/>
              <a:t>equality of opportunity and foster good relations in </a:t>
            </a:r>
            <a:r>
              <a:rPr lang="en-GB" dirty="0" smtClean="0"/>
              <a:t>a manner </a:t>
            </a:r>
            <a:r>
              <a:rPr lang="en-GB" dirty="0"/>
              <a:t>that values, preserves and responds to diversity</a:t>
            </a:r>
            <a:r>
              <a:rPr lang="en-GB" dirty="0" smtClean="0"/>
              <a:t>.</a:t>
            </a:r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4" name="Flowchart: Connector 3"/>
          <p:cNvSpPr/>
          <p:nvPr/>
        </p:nvSpPr>
        <p:spPr>
          <a:xfrm>
            <a:off x="1746913" y="4244454"/>
            <a:ext cx="1897039" cy="1815152"/>
          </a:xfrm>
          <a:prstGeom prst="flowChartConnector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Inclusivity</a:t>
            </a:r>
            <a:endParaRPr lang="en-GB" dirty="0"/>
          </a:p>
        </p:txBody>
      </p:sp>
      <p:sp>
        <p:nvSpPr>
          <p:cNvPr id="5" name="Flowchart: Connector 4"/>
          <p:cNvSpPr/>
          <p:nvPr/>
        </p:nvSpPr>
        <p:spPr>
          <a:xfrm>
            <a:off x="5024650" y="4158018"/>
            <a:ext cx="1897039" cy="1815152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Diversity</a:t>
            </a:r>
          </a:p>
          <a:p>
            <a:pPr algn="ctr"/>
            <a:r>
              <a:rPr lang="en-GB" dirty="0" smtClean="0"/>
              <a:t>Inclusivity</a:t>
            </a:r>
            <a:endParaRPr lang="en-GB" dirty="0"/>
          </a:p>
        </p:txBody>
      </p:sp>
      <p:sp>
        <p:nvSpPr>
          <p:cNvPr id="6" name="Flowchart: Connector 5"/>
          <p:cNvSpPr/>
          <p:nvPr/>
        </p:nvSpPr>
        <p:spPr>
          <a:xfrm>
            <a:off x="9221117" y="4158018"/>
            <a:ext cx="1999324" cy="1815152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Equality and diversity competence</a:t>
            </a:r>
            <a:endParaRPr lang="en-GB" dirty="0"/>
          </a:p>
        </p:txBody>
      </p:sp>
      <p:sp>
        <p:nvSpPr>
          <p:cNvPr id="7" name="Plus 6"/>
          <p:cNvSpPr/>
          <p:nvPr/>
        </p:nvSpPr>
        <p:spPr>
          <a:xfrm>
            <a:off x="3848522" y="4608394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Equal 7"/>
          <p:cNvSpPr/>
          <p:nvPr/>
        </p:nvSpPr>
        <p:spPr>
          <a:xfrm>
            <a:off x="7730172" y="4694830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5647" y="6197937"/>
            <a:ext cx="10220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 smtClean="0"/>
              <a:t>Hanesworth</a:t>
            </a:r>
            <a:r>
              <a:rPr lang="en-GB" sz="1200" dirty="0" smtClean="0"/>
              <a:t>, P.  (2015) Embedding equality and diversity in the curriculum. </a:t>
            </a:r>
            <a:r>
              <a:rPr lang="en-GB" sz="1200" dirty="0">
                <a:hlinkClick r:id="rId3"/>
              </a:rPr>
              <a:t>https://www.heacademy.ac.uk/system/files/eedc_model_for_learning_and_teaching_practitioners.pdf</a:t>
            </a:r>
            <a:r>
              <a:rPr lang="en-GB" sz="1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175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994" y="308791"/>
            <a:ext cx="2690949" cy="924923"/>
          </a:xfrm>
        </p:spPr>
        <p:txBody>
          <a:bodyPr/>
          <a:lstStyle/>
          <a:p>
            <a:r>
              <a:rPr lang="en-GB" dirty="0" err="1" smtClean="0"/>
              <a:t>Defintions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575803"/>
              </p:ext>
            </p:extLst>
          </p:nvPr>
        </p:nvGraphicFramePr>
        <p:xfrm>
          <a:off x="1114697" y="457234"/>
          <a:ext cx="9875520" cy="4676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68229" y="986971"/>
            <a:ext cx="2612571" cy="397031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“</a:t>
            </a:r>
            <a:r>
              <a:rPr lang="en-GB" dirty="0">
                <a:solidFill>
                  <a:srgbClr val="FF0000"/>
                </a:solidFill>
              </a:rPr>
              <a:t>the ways in which pedagogy, curricula and assessment are designed and delivered to engage students in learning that is meaningful, relevant and accessible to all. </a:t>
            </a:r>
            <a:r>
              <a:rPr lang="en-GB" dirty="0"/>
              <a:t>It embraces a view of the individual and individual difference as the source of diversity that can enrich the lives and learning of others (Hockings 2010, p. 1).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971" y="5144191"/>
            <a:ext cx="11146972" cy="147732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“ ‘the active, intentional, and ongoing engagement’ (p. 6) with differences in a purposeful manner so as to increase one’s diversity-related competencies [where difference is] both individual, such as personality, learning styles, and life experiences, and group or social, such as race/ethnicity, gender, country of origin, religion (p. 6). According to this definition, </a:t>
            </a:r>
            <a:r>
              <a:rPr lang="en-GB" dirty="0">
                <a:solidFill>
                  <a:srgbClr val="FF0000"/>
                </a:solidFill>
              </a:rPr>
              <a:t>diversity refers not to the presence of difference in student demographics or course content, but to the act and process of engaging those differences in an intentional, purposeful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971" y="1524000"/>
            <a:ext cx="2510972" cy="258532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ability to function with awareness, knowledge and interpersonal skill when engaging people of different backgrounds, assumptions, beliefs, values and behaviours (Hogan, 2007, p3)</a:t>
            </a:r>
          </a:p>
        </p:txBody>
      </p:sp>
    </p:spTree>
    <p:extLst>
      <p:ext uri="{BB962C8B-B14F-4D97-AF65-F5344CB8AC3E}">
        <p14:creationId xmlns:p14="http://schemas.microsoft.com/office/powerpoint/2010/main" val="236693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Principles of Embedding Equality, Diversity and Inclusivity in the Curriculum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UoE Principles</a:t>
            </a:r>
          </a:p>
          <a:p>
            <a:pPr marL="45720" indent="0">
              <a:buNone/>
            </a:pPr>
            <a:r>
              <a:rPr lang="en-GB" u="sng" dirty="0">
                <a:hlinkClick r:id="rId2"/>
              </a:rPr>
              <a:t>https://www.ed.ac.uk/academic-services/projects/promoting-inclusion-equality-diversity-curriculum/principles</a:t>
            </a:r>
            <a:endParaRPr lang="en-GB" dirty="0"/>
          </a:p>
          <a:p>
            <a:r>
              <a:rPr lang="en-GB" dirty="0" smtClean="0">
                <a:solidFill>
                  <a:schemeClr val="tx1"/>
                </a:solidFill>
              </a:rPr>
              <a:t>Recognise and promote diversity in sources of ideas/knowledge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Ensure curriculum is relevant and engaging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Curriculum should be challenging, unconstrained and respectful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Adopt diverse learning teaching and assessment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Academic freedom and excellence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Seek ways to engage staff and students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Also see Morgan and Houghton 2011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7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History, Classics and Archaeology</a:t>
            </a:r>
            <a:r>
              <a:rPr lang="en-GB" dirty="0"/>
              <a:t> </a:t>
            </a:r>
            <a:r>
              <a:rPr lang="en-GB" dirty="0" smtClean="0"/>
              <a:t>–project </a:t>
            </a:r>
            <a:r>
              <a:rPr lang="en-GB" dirty="0"/>
              <a:t>on </a:t>
            </a:r>
            <a:r>
              <a:rPr lang="en-GB" dirty="0" smtClean="0"/>
              <a:t>developing </a:t>
            </a:r>
            <a:r>
              <a:rPr lang="en-GB" dirty="0"/>
              <a:t>an accessible and inclusive pedagogical approach to </a:t>
            </a:r>
            <a:r>
              <a:rPr lang="en-GB" dirty="0" smtClean="0"/>
              <a:t>fieldwork. </a:t>
            </a:r>
          </a:p>
          <a:p>
            <a:r>
              <a:rPr lang="en-GB" b="1" dirty="0" smtClean="0"/>
              <a:t>Moray </a:t>
            </a:r>
            <a:r>
              <a:rPr lang="en-GB" b="1" dirty="0"/>
              <a:t>House School of Education</a:t>
            </a:r>
            <a:r>
              <a:rPr lang="en-GB" dirty="0"/>
              <a:t> </a:t>
            </a:r>
            <a:r>
              <a:rPr lang="en-GB" dirty="0" smtClean="0"/>
              <a:t>- project </a:t>
            </a:r>
            <a:r>
              <a:rPr lang="en-GB" dirty="0"/>
              <a:t>on </a:t>
            </a:r>
            <a:r>
              <a:rPr lang="en-GB" dirty="0" smtClean="0"/>
              <a:t>lecture </a:t>
            </a:r>
            <a:r>
              <a:rPr lang="en-GB" dirty="0"/>
              <a:t>recording for inclusive education. </a:t>
            </a:r>
            <a:endParaRPr lang="en-GB" dirty="0" smtClean="0"/>
          </a:p>
          <a:p>
            <a:r>
              <a:rPr lang="en-GB" b="1" dirty="0"/>
              <a:t>Philosophy, Psychology and Language Sciences</a:t>
            </a:r>
            <a:r>
              <a:rPr lang="en-GB" dirty="0"/>
              <a:t> </a:t>
            </a:r>
            <a:r>
              <a:rPr lang="en-GB" dirty="0" smtClean="0"/>
              <a:t>-project </a:t>
            </a:r>
            <a:r>
              <a:rPr lang="en-GB" dirty="0"/>
              <a:t>on ‘Diversity Reading List project in Philosophy’. </a:t>
            </a:r>
            <a:endParaRPr lang="en-GB" dirty="0" smtClean="0"/>
          </a:p>
          <a:p>
            <a:r>
              <a:rPr lang="en-GB" b="1" dirty="0" smtClean="0"/>
              <a:t>MBChB</a:t>
            </a:r>
            <a:r>
              <a:rPr lang="en-GB" dirty="0" smtClean="0"/>
              <a:t> – introduction of LGBT+ health teaching session in year 1 curriculum</a:t>
            </a:r>
          </a:p>
          <a:p>
            <a:r>
              <a:rPr lang="en-GB" dirty="0"/>
              <a:t> </a:t>
            </a:r>
            <a:r>
              <a:rPr lang="en-GB" b="1" dirty="0"/>
              <a:t>School of </a:t>
            </a:r>
            <a:r>
              <a:rPr lang="en-GB" b="1" dirty="0" smtClean="0"/>
              <a:t>Informatics - </a:t>
            </a:r>
            <a:r>
              <a:rPr lang="en-GB" dirty="0" smtClean="0"/>
              <a:t>third </a:t>
            </a:r>
            <a:r>
              <a:rPr lang="en-GB" dirty="0"/>
              <a:t>year course on professional issues addresses issues regarding discrimination in IT </a:t>
            </a:r>
            <a:endParaRPr lang="en-GB" dirty="0" smtClean="0"/>
          </a:p>
          <a:p>
            <a:r>
              <a:rPr lang="en-GB" b="1" dirty="0"/>
              <a:t>School of Physics </a:t>
            </a:r>
            <a:r>
              <a:rPr lang="en-GB" b="1" dirty="0" smtClean="0"/>
              <a:t>- </a:t>
            </a:r>
            <a:r>
              <a:rPr lang="en-GB" dirty="0" smtClean="0"/>
              <a:t>project </a:t>
            </a:r>
            <a:r>
              <a:rPr lang="en-GB" dirty="0"/>
              <a:t>on understanding the influence of gender on academic achievement in physics</a:t>
            </a:r>
          </a:p>
        </p:txBody>
      </p:sp>
    </p:spTree>
    <p:extLst>
      <p:ext uri="{BB962C8B-B14F-4D97-AF65-F5344CB8AC3E}">
        <p14:creationId xmlns:p14="http://schemas.microsoft.com/office/powerpoint/2010/main" val="222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522514"/>
          </a:xfrm>
        </p:spPr>
        <p:txBody>
          <a:bodyPr>
            <a:noAutofit/>
          </a:bodyPr>
          <a:lstStyle/>
          <a:p>
            <a:pPr algn="ctr"/>
            <a:r>
              <a:rPr lang="en-GB" sz="4800" dirty="0" smtClean="0"/>
              <a:t>Elements of curriculum design</a:t>
            </a:r>
            <a:endParaRPr lang="en-GB" sz="4800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962038"/>
              </p:ext>
            </p:extLst>
          </p:nvPr>
        </p:nvGraphicFramePr>
        <p:xfrm>
          <a:off x="1143000" y="1378857"/>
          <a:ext cx="10279743" cy="4717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962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MBChB: </a:t>
            </a:r>
            <a:r>
              <a:rPr lang="en-GB" dirty="0"/>
              <a:t>Equality, Diversity and Inclusivity in the Curriculum (EDIC) Working Group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23652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Staff-student partnership </a:t>
            </a:r>
          </a:p>
          <a:p>
            <a:r>
              <a:rPr lang="en-GB" dirty="0" smtClean="0"/>
              <a:t>Remit</a:t>
            </a:r>
          </a:p>
          <a:p>
            <a:pPr lvl="1"/>
            <a:r>
              <a:rPr lang="en-GB" dirty="0" smtClean="0"/>
              <a:t>to </a:t>
            </a:r>
            <a:r>
              <a:rPr lang="en-GB" dirty="0"/>
              <a:t>enhance learning, assessment and teaching approaches to promote equality and diversity competence:  “the ability to function with awareness, knowledge and interpersonal skill when engaging people of different backgrounds, assumptions, beliefs, values and behaviours” </a:t>
            </a:r>
            <a:r>
              <a:rPr lang="en-GB" dirty="0" smtClean="0"/>
              <a:t>[2]</a:t>
            </a:r>
          </a:p>
          <a:p>
            <a:r>
              <a:rPr lang="en-GB" dirty="0" smtClean="0"/>
              <a:t>Activities </a:t>
            </a:r>
            <a:r>
              <a:rPr lang="en-GB" dirty="0"/>
              <a:t>will include:</a:t>
            </a:r>
          </a:p>
          <a:p>
            <a:pPr lvl="1"/>
            <a:r>
              <a:rPr lang="en-GB" dirty="0"/>
              <a:t>Map current activities (curriculum content, assessment, learning and teaching approaches). </a:t>
            </a:r>
            <a:endParaRPr lang="en-GB" dirty="0" smtClean="0"/>
          </a:p>
          <a:p>
            <a:pPr lvl="1"/>
            <a:r>
              <a:rPr lang="en-GB" dirty="0" smtClean="0"/>
              <a:t>Identify </a:t>
            </a:r>
            <a:r>
              <a:rPr lang="en-GB" dirty="0"/>
              <a:t>and develop ways to engage with equality and diversity within the curriculum (modifying existing content and developing new content) in an intentional and purposeful manner. </a:t>
            </a:r>
            <a:endParaRPr lang="en-GB" dirty="0" smtClean="0"/>
          </a:p>
          <a:p>
            <a:pPr lvl="1"/>
            <a:r>
              <a:rPr lang="en-GB" dirty="0" smtClean="0"/>
              <a:t>Develop </a:t>
            </a:r>
            <a:r>
              <a:rPr lang="en-GB" dirty="0"/>
              <a:t>bespoke guidance for staff </a:t>
            </a:r>
            <a:r>
              <a:rPr lang="en-GB" dirty="0" smtClean="0"/>
              <a:t>on embedding inclusion</a:t>
            </a:r>
            <a:r>
              <a:rPr lang="en-GB" dirty="0"/>
              <a:t>, equality, and diversity into the MBChB </a:t>
            </a:r>
            <a:r>
              <a:rPr lang="en-GB" dirty="0" smtClean="0"/>
              <a:t>curriculum</a:t>
            </a:r>
          </a:p>
          <a:p>
            <a:pPr marL="274320" lvl="1" indent="0">
              <a:buNone/>
            </a:pPr>
            <a:endParaRPr lang="en-GB" dirty="0" smtClean="0"/>
          </a:p>
          <a:p>
            <a:pPr marL="274320" lvl="1" indent="0">
              <a:buNone/>
            </a:pPr>
            <a:endParaRPr lang="en-GB" sz="1300" dirty="0" smtClean="0"/>
          </a:p>
          <a:p>
            <a:pPr marL="274320" lvl="1" indent="0">
              <a:buNone/>
            </a:pPr>
            <a:r>
              <a:rPr lang="en-GB" sz="1300" dirty="0" smtClean="0"/>
              <a:t>2. </a:t>
            </a:r>
            <a:r>
              <a:rPr lang="en-GB" sz="1300" dirty="0"/>
              <a:t>(Hogan 2007, Four skills of cultural diversity competence: a process for understanding and practice. Brooks/Cole Cengage Learning p. 3). </a:t>
            </a:r>
          </a:p>
          <a:p>
            <a:pPr marL="274320" lvl="1" indent="0">
              <a:buNone/>
            </a:pPr>
            <a:endParaRPr lang="en-GB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2580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Callout 4"/>
          <p:cNvSpPr/>
          <p:nvPr/>
        </p:nvSpPr>
        <p:spPr>
          <a:xfrm>
            <a:off x="3643085" y="420913"/>
            <a:ext cx="5747657" cy="2423886"/>
          </a:xfrm>
          <a:prstGeom prst="wedgeEllipseCallout">
            <a:avLst>
              <a:gd name="adj1" fmla="val -16966"/>
              <a:gd name="adj2" fmla="val 804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/>
              <a:t>What does this mean for us? </a:t>
            </a:r>
            <a:endParaRPr lang="en-GB" sz="4800" dirty="0"/>
          </a:p>
        </p:txBody>
      </p:sp>
      <p:sp>
        <p:nvSpPr>
          <p:cNvPr id="7" name="Oval Callout 6"/>
          <p:cNvSpPr/>
          <p:nvPr/>
        </p:nvSpPr>
        <p:spPr>
          <a:xfrm>
            <a:off x="464459" y="2387599"/>
            <a:ext cx="4840513" cy="3229429"/>
          </a:xfrm>
          <a:prstGeom prst="wedgeEllipseCallout">
            <a:avLst>
              <a:gd name="adj1" fmla="val 40982"/>
              <a:gd name="adj2" fmla="val 60971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/>
              <a:t>What do we currently do? </a:t>
            </a:r>
            <a:endParaRPr lang="en-GB" sz="4400" dirty="0"/>
          </a:p>
        </p:txBody>
      </p:sp>
      <p:sp>
        <p:nvSpPr>
          <p:cNvPr id="8" name="Oval Callout 7"/>
          <p:cNvSpPr/>
          <p:nvPr/>
        </p:nvSpPr>
        <p:spPr>
          <a:xfrm>
            <a:off x="7082971" y="2677885"/>
            <a:ext cx="4615542" cy="3106058"/>
          </a:xfrm>
          <a:prstGeom prst="wedgeEllipseCallout">
            <a:avLst>
              <a:gd name="adj1" fmla="val -42117"/>
              <a:gd name="adj2" fmla="val 6233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/>
              <a:t>What can/should we do?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12922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280</TotalTime>
  <Words>721</Words>
  <Application>Microsoft Office PowerPoint</Application>
  <PresentationFormat>Widescreen</PresentationFormat>
  <Paragraphs>71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Corbel</vt:lpstr>
      <vt:lpstr>Basis</vt:lpstr>
      <vt:lpstr>Equality and Diversity in the curriculum</vt:lpstr>
      <vt:lpstr>Inclusive curriculum</vt:lpstr>
      <vt:lpstr>A model for embedding equality and diversity in the curriculum</vt:lpstr>
      <vt:lpstr>Defintions</vt:lpstr>
      <vt:lpstr>Principles of Embedding Equality, Diversity and Inclusivity in the Curriculum</vt:lpstr>
      <vt:lpstr>Some examples</vt:lpstr>
      <vt:lpstr>Elements of curriculum design</vt:lpstr>
      <vt:lpstr>MBChB: Equality, Diversity and Inclusivity in the Curriculum (EDIC) Working Group  </vt:lpstr>
      <vt:lpstr>PowerPoint Presentation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HARDEN Jeni</dc:creator>
  <cp:lastModifiedBy>CASS-MARAN Ariadne</cp:lastModifiedBy>
  <cp:revision>25</cp:revision>
  <dcterms:created xsi:type="dcterms:W3CDTF">2019-05-09T09:46:12Z</dcterms:created>
  <dcterms:modified xsi:type="dcterms:W3CDTF">2019-05-29T10:38:06Z</dcterms:modified>
</cp:coreProperties>
</file>