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9" r:id="rId12"/>
    <p:sldId id="270" r:id="rId13"/>
    <p:sldId id="273" r:id="rId14"/>
    <p:sldId id="266" r:id="rId15"/>
    <p:sldId id="271" r:id="rId16"/>
    <p:sldId id="274" r:id="rId17"/>
    <p:sldId id="275" r:id="rId18"/>
    <p:sldId id="276" r:id="rId19"/>
    <p:sldId id="280" r:id="rId20"/>
    <p:sldId id="277" r:id="rId21"/>
    <p:sldId id="278" r:id="rId22"/>
    <p:sldId id="282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3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79278-15BF-B142-95A2-EA9FBF346C2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D12B1-3EF9-2D43-8ED7-5E1DA90F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70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D5CD-B943-B040-800A-C613B51E0D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44E20-8067-E948-9E5F-33716938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52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)  The notion of statistical</a:t>
            </a:r>
            <a:r>
              <a:rPr lang="en-US" baseline="0" dirty="0" smtClean="0"/>
              <a:t> significance provides no benefit but does create confusion.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4E20-8067-E948-9E5F-337169386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)  The notion of statistical</a:t>
            </a:r>
            <a:r>
              <a:rPr lang="en-US" baseline="0" dirty="0" smtClean="0"/>
              <a:t> significance provides no benefit but does </a:t>
            </a:r>
            <a:r>
              <a:rPr lang="en-US" baseline="0" smtClean="0"/>
              <a:t>create confusion.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4E20-8067-E948-9E5F-337169386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)  The notion of statistical</a:t>
            </a:r>
            <a:r>
              <a:rPr lang="en-US" baseline="0" dirty="0" smtClean="0"/>
              <a:t> significance provides no benefit but does </a:t>
            </a:r>
            <a:r>
              <a:rPr lang="en-US" baseline="0" smtClean="0"/>
              <a:t>create confusion.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4E20-8067-E948-9E5F-3371693865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)  The notion of statistical</a:t>
            </a:r>
            <a:r>
              <a:rPr lang="en-US" baseline="0" dirty="0" smtClean="0"/>
              <a:t> significance provides no benefit but does </a:t>
            </a:r>
            <a:r>
              <a:rPr lang="en-US" baseline="0" smtClean="0"/>
              <a:t>create confusion.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4E20-8067-E948-9E5F-3371693865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)  The notion of statistical</a:t>
            </a:r>
            <a:r>
              <a:rPr lang="en-US" baseline="0" dirty="0" smtClean="0"/>
              <a:t> significance provides no benefit but does </a:t>
            </a:r>
            <a:r>
              <a:rPr lang="en-US" baseline="0" smtClean="0"/>
              <a:t>create confusion.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4E20-8067-E948-9E5F-3371693865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)  The notion of statistical</a:t>
            </a:r>
            <a:r>
              <a:rPr lang="en-US" baseline="0" dirty="0" smtClean="0"/>
              <a:t> significance provides no benefit but does </a:t>
            </a:r>
            <a:r>
              <a:rPr lang="en-US" baseline="0" smtClean="0"/>
              <a:t>create confusion.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4E20-8067-E948-9E5F-3371693865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)  The notion of statistical</a:t>
            </a:r>
            <a:r>
              <a:rPr lang="en-US" baseline="0" dirty="0" smtClean="0"/>
              <a:t> significance provides no benefit but does </a:t>
            </a:r>
            <a:r>
              <a:rPr lang="en-US" baseline="0" smtClean="0"/>
              <a:t>create confusion.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4E20-8067-E948-9E5F-3371693865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)  The notion of statistical</a:t>
            </a:r>
            <a:r>
              <a:rPr lang="en-US" baseline="0" dirty="0" smtClean="0"/>
              <a:t> significance provides no benefit but does </a:t>
            </a:r>
            <a:r>
              <a:rPr lang="en-US" baseline="0" smtClean="0"/>
              <a:t>create confusion.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4E20-8067-E948-9E5F-3371693865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F072-0543-544C-8F59-4AB95455D40B}" type="datetime1">
              <a:rPr lang="en-CA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7EE1-80A1-014C-B448-717A270D5592}" type="datetime1">
              <a:rPr lang="en-CA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F1-3E70-7E43-A634-7DA43070157B}" type="datetime1">
              <a:rPr lang="en-CA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1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5AAB-F060-6642-80B7-1C0E44E9874B}" type="datetime1">
              <a:rPr lang="en-CA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465F-C8F4-1D45-B9B7-2D145BDACD7E}" type="datetime1">
              <a:rPr lang="en-CA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1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E4C-4F0E-D347-8D45-711F6E146914}" type="datetime1">
              <a:rPr lang="en-CA" smtClean="0"/>
              <a:t>2022-10-05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2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FBEC-7D67-4343-95FE-C262B40B2C45}" type="datetime1">
              <a:rPr lang="en-CA" smtClean="0"/>
              <a:t>2022-10-05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CA37-0548-C64E-A2B5-29E0028AA14D}" type="datetime1">
              <a:rPr lang="en-CA" smtClean="0"/>
              <a:t>2022-10-05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F907-2AF9-234C-ADCA-3E7D9B3A7A3C}" type="datetime1">
              <a:rPr lang="en-CA" smtClean="0"/>
              <a:t>2022-10-05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97E-D4E5-C740-9BF3-AA91A56875AB}" type="datetime1">
              <a:rPr lang="en-CA" smtClean="0"/>
              <a:t>2022-10-05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79FF-3201-9C4D-9589-778305FF3658}" type="datetime1">
              <a:rPr lang="en-CA" smtClean="0"/>
              <a:t>2022-10-05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0DE9-3487-CC4E-95F5-E862595B701B}" type="datetime1">
              <a:rPr lang="en-CA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1F34-570B-D14D-95FD-499F956D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1644167@N04/8711378816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2.0/?ref=ccsearch&amp;atype=ri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1149"/>
            <a:ext cx="7772400" cy="20093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</a:rPr>
              <a:t>‘Statistical significance’</a:t>
            </a:r>
            <a:br>
              <a:rPr lang="en-US" dirty="0" smtClean="0">
                <a:latin typeface="Arial"/>
              </a:rPr>
            </a:br>
            <a:r>
              <a:rPr lang="en-US" dirty="0" smtClean="0">
                <a:latin typeface="Arial"/>
              </a:rPr>
              <a:t>vs. </a:t>
            </a:r>
            <a:br>
              <a:rPr lang="en-US" dirty="0" smtClean="0">
                <a:latin typeface="Arial"/>
              </a:rPr>
            </a:br>
            <a:r>
              <a:rPr lang="en-US" dirty="0" smtClean="0">
                <a:latin typeface="Arial"/>
              </a:rPr>
              <a:t>‘Effect size’</a:t>
            </a:r>
            <a:endParaRPr lang="en-US" dirty="0"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Proposal to abandon the notion of ‘statistical significance’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03" y="91847"/>
            <a:ext cx="8564395" cy="20093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</a:rPr>
              <a:t>Why do such incorrect conclusions arise?</a:t>
            </a:r>
            <a:endParaRPr lang="en-US" sz="32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803" y="1774146"/>
            <a:ext cx="8564395" cy="381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romanLcParenR"/>
            </a:pPr>
            <a:r>
              <a:rPr lang="en-US" sz="2400" dirty="0" smtClean="0">
                <a:latin typeface="Arial"/>
              </a:rPr>
              <a:t>Misunderstanding that p &gt; 0.05 means “no effect”.</a:t>
            </a:r>
          </a:p>
          <a:p>
            <a:pPr marL="514350" indent="-514350" algn="l">
              <a:buAutoNum type="romanLcParenR"/>
            </a:pPr>
            <a:endParaRPr lang="en-US" sz="2400" dirty="0">
              <a:latin typeface="Arial"/>
            </a:endParaRPr>
          </a:p>
          <a:p>
            <a:pPr marL="514350" indent="-514350" algn="l">
              <a:buAutoNum type="romanLcParenR"/>
            </a:pPr>
            <a:r>
              <a:rPr lang="en-US" sz="2400" dirty="0" smtClean="0">
                <a:latin typeface="Arial"/>
              </a:rPr>
              <a:t>Tendency to dichotomize conclusions (effect vs. no effect).</a:t>
            </a:r>
          </a:p>
          <a:p>
            <a:pPr algn="l"/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1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9017" y="1367735"/>
            <a:ext cx="8227783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defRPr/>
            </a:pPr>
            <a:r>
              <a:rPr lang="en-GB" sz="2400" dirty="0" smtClean="0">
                <a:cs typeface="Arial" charset="0"/>
              </a:rPr>
              <a:t>Simple logic:  An effect might be real but very small, making </a:t>
            </a:r>
          </a:p>
          <a:p>
            <a:pPr marL="342900" indent="-342900">
              <a:defRPr/>
            </a:pPr>
            <a:r>
              <a:rPr lang="en-GB" sz="2400" dirty="0" smtClean="0">
                <a:cs typeface="Arial" charset="0"/>
              </a:rPr>
              <a:t>it difficult to detect.</a:t>
            </a:r>
          </a:p>
          <a:p>
            <a:pPr marL="342900" indent="-342900">
              <a:defRPr/>
            </a:pPr>
            <a:endParaRPr lang="en-GB" sz="2400" b="1" dirty="0">
              <a:cs typeface="Arial" charset="0"/>
            </a:endParaRPr>
          </a:p>
          <a:p>
            <a:pPr marL="342900" indent="-342900">
              <a:defRPr/>
            </a:pPr>
            <a:endParaRPr lang="en-GB" sz="2400" b="1" dirty="0" smtClean="0">
              <a:cs typeface="Arial" charset="0"/>
            </a:endParaRPr>
          </a:p>
          <a:p>
            <a:pPr marL="342900" indent="-342900">
              <a:defRPr/>
            </a:pPr>
            <a:r>
              <a:rPr lang="en-GB" sz="2400" dirty="0" smtClean="0">
                <a:cs typeface="Arial" charset="0"/>
              </a:rPr>
              <a:t>Imagine if p &gt; 0.05 </a:t>
            </a:r>
            <a:r>
              <a:rPr lang="en-GB" sz="2400" i="1" dirty="0" smtClean="0">
                <a:cs typeface="Arial" charset="0"/>
              </a:rPr>
              <a:t>did</a:t>
            </a:r>
            <a:r>
              <a:rPr lang="en-GB" sz="2400" dirty="0" smtClean="0">
                <a:cs typeface="Arial" charset="0"/>
              </a:rPr>
              <a:t> mean “no effect”:</a:t>
            </a:r>
          </a:p>
          <a:p>
            <a:pPr marL="342900" indent="-342900">
              <a:defRPr/>
            </a:pPr>
            <a:r>
              <a:rPr lang="en-GB" sz="2400" dirty="0" smtClean="0">
                <a:cs typeface="Arial" charset="0"/>
              </a:rPr>
              <a:t>Small experiments with little power would be excellent at </a:t>
            </a:r>
          </a:p>
          <a:p>
            <a:pPr marL="342900" indent="-342900">
              <a:defRPr/>
            </a:pPr>
            <a:r>
              <a:rPr lang="en-GB" sz="2400" dirty="0" smtClean="0">
                <a:cs typeface="Arial" charset="0"/>
              </a:rPr>
              <a:t>“showing no effect”.</a:t>
            </a:r>
          </a:p>
          <a:p>
            <a:pPr marL="342900" indent="-342900">
              <a:defRPr/>
            </a:pPr>
            <a:r>
              <a:rPr lang="en-GB" sz="2400" dirty="0" smtClean="0">
                <a:cs typeface="Arial" charset="0"/>
              </a:rPr>
              <a:t>(Clearly not true.)</a:t>
            </a:r>
          </a:p>
          <a:p>
            <a:pPr marL="342900" indent="-342900">
              <a:defRPr/>
            </a:pPr>
            <a:endParaRPr lang="en-GB" sz="2400" b="1" dirty="0">
              <a:cs typeface="Arial" charset="0"/>
            </a:endParaRPr>
          </a:p>
          <a:p>
            <a:pPr marL="342900" indent="-342900">
              <a:defRPr/>
            </a:pPr>
            <a:endParaRPr lang="en-GB" sz="2400" b="1" dirty="0" smtClean="0">
              <a:cs typeface="Arial" charset="0"/>
            </a:endParaRPr>
          </a:p>
          <a:p>
            <a:pPr marL="342900" indent="-342900">
              <a:defRPr/>
            </a:pPr>
            <a:r>
              <a:rPr lang="en-GB" sz="2400" dirty="0" smtClean="0">
                <a:cs typeface="Arial" charset="0"/>
              </a:rPr>
              <a:t>“absence of evidence is not evidence of absence”</a:t>
            </a:r>
          </a:p>
        </p:txBody>
      </p:sp>
      <p:sp>
        <p:nvSpPr>
          <p:cNvPr id="184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528613-84AC-454E-8C97-4BCE88284801}" type="slidenum">
              <a:rPr lang="en-GB" sz="1400">
                <a:cs typeface="Arial" charset="0"/>
              </a:rPr>
              <a:pPr eaLnBrk="1" hangingPunct="1"/>
              <a:t>11</a:t>
            </a:fld>
            <a:endParaRPr lang="en-GB" sz="1400"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9803" y="91847"/>
            <a:ext cx="8564395" cy="20093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3200" dirty="0" smtClean="0">
                <a:latin typeface="Arial"/>
              </a:rPr>
              <a:t>p &gt; 0.05 does </a:t>
            </a:r>
            <a:r>
              <a:rPr lang="en-US" sz="3200" b="1" dirty="0" smtClean="0">
                <a:latin typeface="Arial"/>
              </a:rPr>
              <a:t>not</a:t>
            </a:r>
            <a:r>
              <a:rPr lang="en-US" sz="3200" dirty="0" smtClean="0">
                <a:latin typeface="Arial"/>
              </a:rPr>
              <a:t> mean “no effect”</a:t>
            </a:r>
            <a:endParaRPr lang="en-US" sz="3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4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803" y="1100990"/>
            <a:ext cx="8564395" cy="381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"/>
              </a:rPr>
              <a:t>If p &gt; 0.05 does not mean “no effect”, what purpose does having a ‘critical p-value = 0.05’ serve?</a:t>
            </a:r>
          </a:p>
          <a:p>
            <a:pPr marL="514350" indent="-514350" algn="l">
              <a:buAutoNum type="romanLcParenR"/>
            </a:pPr>
            <a:endParaRPr lang="en-US" sz="2400" dirty="0" smtClean="0">
              <a:latin typeface="Arial"/>
            </a:endParaRPr>
          </a:p>
          <a:p>
            <a:pPr algn="l"/>
            <a:r>
              <a:rPr lang="en-US" sz="2400" dirty="0" smtClean="0">
                <a:latin typeface="Arial"/>
              </a:rPr>
              <a:t>None.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803" y="3182296"/>
            <a:ext cx="1148450" cy="76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803" y="1100990"/>
            <a:ext cx="8564395" cy="381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/>
              </a:rPr>
              <a:t>If p &gt; 0.05 does not mean “no effect”, what purpose does having a ‘critical p-value = 0.05’ serve?</a:t>
            </a:r>
          </a:p>
          <a:p>
            <a:pPr marL="514350" indent="-514350" algn="l">
              <a:buAutoNum type="romanLcParenR"/>
            </a:pPr>
            <a:endParaRPr lang="en-US" sz="2400" dirty="0">
              <a:latin typeface="Arial"/>
            </a:endParaRPr>
          </a:p>
          <a:p>
            <a:pPr algn="l"/>
            <a:r>
              <a:rPr lang="en-US" sz="2400" dirty="0" smtClean="0">
                <a:latin typeface="Arial"/>
              </a:rPr>
              <a:t>None.</a:t>
            </a:r>
          </a:p>
        </p:txBody>
      </p:sp>
    </p:spTree>
    <p:extLst>
      <p:ext uri="{BB962C8B-B14F-4D97-AF65-F5344CB8AC3E}">
        <p14:creationId xmlns:p14="http://schemas.microsoft.com/office/powerpoint/2010/main" val="8982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03" y="91847"/>
            <a:ext cx="8564395" cy="200930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>
                <a:latin typeface="Arial"/>
              </a:rPr>
              <a:t>Tendency to dichotomize conclusions (effect vs. no effect)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803" y="1651753"/>
            <a:ext cx="8564395" cy="462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"/>
              </a:rPr>
              <a:t>Effect vs. no effect:  attractive because it is simple.</a:t>
            </a:r>
          </a:p>
          <a:p>
            <a:pPr algn="l"/>
            <a:r>
              <a:rPr lang="en-US" sz="2400" dirty="0" smtClean="0">
                <a:latin typeface="Arial"/>
              </a:rPr>
              <a:t>But simple does not mean ‘true’, nor does it mean ‘good’.</a:t>
            </a:r>
          </a:p>
          <a:p>
            <a:pPr algn="l"/>
            <a:endParaRPr lang="en-US" sz="2400" dirty="0">
              <a:latin typeface="Arial"/>
            </a:endParaRPr>
          </a:p>
          <a:p>
            <a:pPr algn="l"/>
            <a:r>
              <a:rPr lang="en-US" sz="2400" dirty="0" smtClean="0">
                <a:latin typeface="Arial"/>
              </a:rPr>
              <a:t>Dichotomy: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>
                <a:latin typeface="Arial"/>
              </a:rPr>
              <a:t>Greatly over-simplifies interpretation (but correct interpretation need not be complicated);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>
                <a:latin typeface="Arial"/>
              </a:rPr>
              <a:t>Leads to bias in reported results in the literature;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>
                <a:latin typeface="Arial"/>
              </a:rPr>
              <a:t>Promotes questionable research habits in search of ‘statistical significance’.</a:t>
            </a:r>
          </a:p>
          <a:p>
            <a:pPr algn="l"/>
            <a:endParaRPr lang="en-US" sz="2400" dirty="0" smtClean="0">
              <a:latin typeface="Arial"/>
            </a:endParaRPr>
          </a:p>
          <a:p>
            <a:pPr algn="l"/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4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803" y="1544660"/>
            <a:ext cx="8564395" cy="462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>
                <a:latin typeface="Arial"/>
              </a:rPr>
              <a:t>i</a:t>
            </a:r>
            <a:r>
              <a:rPr lang="en-US" sz="2400" dirty="0" smtClean="0">
                <a:latin typeface="Arial"/>
              </a:rPr>
              <a:t>)  Abandon the concept of “statistical significance”; never say “statistically (non-)significant” again.</a:t>
            </a:r>
          </a:p>
          <a:p>
            <a:pPr algn="l"/>
            <a:endParaRPr lang="en-US" sz="2400" dirty="0">
              <a:latin typeface="Arial"/>
            </a:endParaRPr>
          </a:p>
          <a:p>
            <a:pPr algn="l"/>
            <a:r>
              <a:rPr lang="en-US" sz="2400" dirty="0" smtClean="0">
                <a:latin typeface="Arial"/>
              </a:rPr>
              <a:t>ii) Keep using p-values but interpret as a sliding scale of evidence, and consider addition sources of evidence to make conclusions.</a:t>
            </a:r>
          </a:p>
          <a:p>
            <a:pPr algn="l"/>
            <a:endParaRPr lang="en-US" sz="2400" dirty="0">
              <a:latin typeface="Arial"/>
            </a:endParaRPr>
          </a:p>
          <a:p>
            <a:pPr algn="l"/>
            <a:r>
              <a:rPr lang="en-US" sz="2400" dirty="0" smtClean="0">
                <a:latin typeface="Arial"/>
              </a:rPr>
              <a:t>iii) Use additional sources of evidence, e.g., effect size.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9803" y="91847"/>
            <a:ext cx="8564395" cy="200930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>
                <a:latin typeface="Arial"/>
              </a:rPr>
              <a:t>Proposed solutions</a:t>
            </a:r>
          </a:p>
        </p:txBody>
      </p:sp>
    </p:spTree>
    <p:extLst>
      <p:ext uri="{BB962C8B-B14F-4D97-AF65-F5344CB8AC3E}">
        <p14:creationId xmlns:p14="http://schemas.microsoft.com/office/powerpoint/2010/main" val="5975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9803" y="91847"/>
            <a:ext cx="8564395" cy="200930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>
                <a:latin typeface="Arial"/>
              </a:rPr>
              <a:t>Proposed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92" y="1453284"/>
            <a:ext cx="4250616" cy="36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9803" y="91847"/>
            <a:ext cx="8564395" cy="200930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>
                <a:latin typeface="Arial"/>
              </a:rPr>
              <a:t>Proposed solutions</a:t>
            </a:r>
          </a:p>
        </p:txBody>
      </p:sp>
      <p:pic>
        <p:nvPicPr>
          <p:cNvPr id="7" name="Picture 6" descr="Screen Shot 2021-02-18 at 11.2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38329"/>
            <a:ext cx="6502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9803" y="91847"/>
            <a:ext cx="8564395" cy="200930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>
                <a:latin typeface="Arial"/>
              </a:rPr>
              <a:t>Proposed solutions</a:t>
            </a:r>
          </a:p>
        </p:txBody>
      </p:sp>
      <p:pic>
        <p:nvPicPr>
          <p:cNvPr id="3" name="Picture 2" descr="Screen Shot 2021-02-18 at 11.2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38329"/>
            <a:ext cx="6502400" cy="2628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803" y="4548388"/>
            <a:ext cx="8564395" cy="168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/>
              </a:rPr>
              <a:t>Note:  The choice of 95% CI instead of, say, 99% CI’s is arbitrary.</a:t>
            </a:r>
          </a:p>
          <a:p>
            <a:pPr algn="l"/>
            <a:endParaRPr lang="en-US" sz="2200" dirty="0" smtClean="0">
              <a:latin typeface="Arial"/>
            </a:endParaRPr>
          </a:p>
          <a:p>
            <a:pPr algn="l"/>
            <a:r>
              <a:rPr lang="en-US" sz="2200" dirty="0" smtClean="0">
                <a:latin typeface="Arial"/>
              </a:rPr>
              <a:t>Therefore, we should think similarly about values that lie just outside the 95% CI’s as values that lie just within.</a:t>
            </a:r>
          </a:p>
        </p:txBody>
      </p:sp>
    </p:spTree>
    <p:extLst>
      <p:ext uri="{BB962C8B-B14F-4D97-AF65-F5344CB8AC3E}">
        <p14:creationId xmlns:p14="http://schemas.microsoft.com/office/powerpoint/2010/main" val="33595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9803" y="91847"/>
            <a:ext cx="8564395" cy="200930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>
                <a:latin typeface="Arial"/>
              </a:rPr>
              <a:t>Proposed solutions</a:t>
            </a:r>
          </a:p>
        </p:txBody>
      </p:sp>
      <p:pic>
        <p:nvPicPr>
          <p:cNvPr id="3" name="Picture 2" descr="Screen Shot 2021-02-18 at 11.2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38329"/>
            <a:ext cx="6502400" cy="2628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803" y="4548388"/>
            <a:ext cx="8564395" cy="168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/>
              </a:rPr>
              <a:t>What if we don’t know the “practical importance” of an effect size?</a:t>
            </a:r>
          </a:p>
          <a:p>
            <a:pPr algn="l"/>
            <a:endParaRPr lang="en-US" sz="2200" dirty="0">
              <a:latin typeface="Arial"/>
            </a:endParaRPr>
          </a:p>
          <a:p>
            <a:pPr algn="l"/>
            <a:r>
              <a:rPr lang="en-US" sz="2200" dirty="0" smtClean="0">
                <a:latin typeface="Arial"/>
              </a:rPr>
              <a:t>Think.  </a:t>
            </a:r>
          </a:p>
          <a:p>
            <a:pPr algn="l"/>
            <a:r>
              <a:rPr lang="en-US" sz="2200" dirty="0" smtClean="0">
                <a:latin typeface="Arial"/>
              </a:rPr>
              <a:t>Acknowledge lack of understanding.</a:t>
            </a:r>
          </a:p>
          <a:p>
            <a:pPr algn="l"/>
            <a:r>
              <a:rPr lang="en-US" sz="2200" dirty="0" smtClean="0">
                <a:latin typeface="Arial"/>
              </a:rPr>
              <a:t>And maybe perform additional research to understand it.</a:t>
            </a:r>
          </a:p>
        </p:txBody>
      </p:sp>
    </p:spTree>
    <p:extLst>
      <p:ext uri="{BB962C8B-B14F-4D97-AF65-F5344CB8AC3E}">
        <p14:creationId xmlns:p14="http://schemas.microsoft.com/office/powerpoint/2010/main" val="5265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3500"/>
            <a:ext cx="79883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9803" y="91847"/>
            <a:ext cx="8564395" cy="200930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>
                <a:latin typeface="Arial"/>
              </a:rPr>
              <a:t>What does the proposed approach look like?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28" y="2101149"/>
            <a:ext cx="4887919" cy="2687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898" y="1625600"/>
            <a:ext cx="3924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9803" y="91847"/>
            <a:ext cx="8564395" cy="200930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>
                <a:latin typeface="Arial"/>
              </a:rPr>
              <a:t>What does the proposed approach look like?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2565400"/>
            <a:ext cx="62103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9803" y="91847"/>
            <a:ext cx="8564395" cy="200930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>
                <a:latin typeface="Arial"/>
              </a:rPr>
              <a:t>p-value as a sliding scale: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8959" y="1972247"/>
            <a:ext cx="67860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Arial"/>
              </a:rPr>
              <a:t>p ~ 0.05  … moderate evidence</a:t>
            </a:r>
          </a:p>
          <a:p>
            <a:r>
              <a:rPr lang="en-US" sz="2600" dirty="0" smtClean="0">
                <a:latin typeface="Arial"/>
              </a:rPr>
              <a:t>p ~ 0.005…  ‘substantial’ to ‘strong’ evidence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1210"/>
            <a:ext cx="9144000" cy="2383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2" y="5680004"/>
            <a:ext cx="5486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03" y="382528"/>
            <a:ext cx="8564395" cy="20093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</a:rPr>
              <a:t>Summary</a:t>
            </a:r>
            <a:endParaRPr lang="en-US" sz="36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803" y="1973033"/>
            <a:ext cx="8564395" cy="3427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latin typeface="Arial"/>
              </a:rPr>
              <a:t>The notion of “statistical significance” is addictive, but not helpful and can be harmful.  Abandon it.</a:t>
            </a:r>
          </a:p>
          <a:p>
            <a:pPr algn="l"/>
            <a:endParaRPr lang="en-US" sz="3000" dirty="0">
              <a:latin typeface="Arial"/>
            </a:endParaRPr>
          </a:p>
          <a:p>
            <a:pPr algn="l"/>
            <a:r>
              <a:rPr lang="en-US" sz="3000" dirty="0" smtClean="0">
                <a:latin typeface="Arial"/>
              </a:rPr>
              <a:t>Report p-values, but interpret as a sliding scale (not dichotomous outcomes).</a:t>
            </a:r>
          </a:p>
          <a:p>
            <a:pPr algn="l"/>
            <a:endParaRPr lang="en-US" sz="3000" dirty="0">
              <a:latin typeface="Arial"/>
            </a:endParaRPr>
          </a:p>
          <a:p>
            <a:pPr algn="l"/>
            <a:r>
              <a:rPr lang="en-US" sz="3000" dirty="0" smtClean="0">
                <a:latin typeface="Arial"/>
              </a:rPr>
              <a:t>Use additional sources of evidence to reach conclusions, effect size in particular.</a:t>
            </a:r>
          </a:p>
          <a:p>
            <a:pPr algn="l"/>
            <a:endParaRPr lang="en-US" sz="3000" dirty="0">
              <a:latin typeface="Arial"/>
            </a:endParaRPr>
          </a:p>
          <a:p>
            <a:pPr algn="l"/>
            <a:r>
              <a:rPr lang="en-US" sz="3000" dirty="0" smtClean="0">
                <a:latin typeface="Arial"/>
              </a:rPr>
              <a:t>Read </a:t>
            </a:r>
            <a:r>
              <a:rPr lang="en-US" sz="3000" dirty="0" err="1" smtClean="0">
                <a:latin typeface="Arial"/>
              </a:rPr>
              <a:t>Amrhein</a:t>
            </a:r>
            <a:r>
              <a:rPr lang="en-US" sz="3000" dirty="0" smtClean="0">
                <a:latin typeface="Arial"/>
              </a:rPr>
              <a:t> et al. and </a:t>
            </a:r>
            <a:r>
              <a:rPr lang="en-US" sz="3000" dirty="0" err="1" smtClean="0">
                <a:latin typeface="Arial"/>
              </a:rPr>
              <a:t>Hurlbert</a:t>
            </a:r>
            <a:r>
              <a:rPr lang="en-US" sz="3000" dirty="0" smtClean="0">
                <a:latin typeface="Arial"/>
              </a:rPr>
              <a:t> et al. for further thoughts.</a:t>
            </a:r>
            <a:endParaRPr lang="en-US" sz="3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9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8711378816_39cc228e5c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3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27" y="6572065"/>
            <a:ext cx="2736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hlinkClick r:id="rId3"/>
              </a:rPr>
              <a:t>“CAT</a:t>
            </a:r>
            <a:r>
              <a:rPr lang="en-US" sz="1200" dirty="0" smtClean="0">
                <a:latin typeface="Arial"/>
              </a:rPr>
              <a:t>” by </a:t>
            </a:r>
            <a:r>
              <a:rPr lang="en-US" sz="1200" dirty="0" err="1" smtClean="0">
                <a:latin typeface="Arial"/>
              </a:rPr>
              <a:t>Bahman</a:t>
            </a:r>
            <a:r>
              <a:rPr lang="en-US" sz="1200" dirty="0" smtClean="0">
                <a:latin typeface="Arial"/>
              </a:rPr>
              <a:t> </a:t>
            </a:r>
            <a:r>
              <a:rPr lang="en-US" sz="1200" dirty="0" err="1" smtClean="0">
                <a:latin typeface="Arial"/>
              </a:rPr>
              <a:t>Farzad</a:t>
            </a:r>
            <a:r>
              <a:rPr lang="en-US" sz="1200" dirty="0" smtClean="0">
                <a:latin typeface="Arial"/>
              </a:rPr>
              <a:t>, </a:t>
            </a:r>
            <a:r>
              <a:rPr lang="en-US" sz="1200" dirty="0" smtClean="0">
                <a:latin typeface="Arial"/>
                <a:hlinkClick r:id="rId4"/>
              </a:rPr>
              <a:t>CC BY 2.0</a:t>
            </a:r>
            <a:endParaRPr lang="en-US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71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144000" cy="29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144000" cy="2979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6611" y="5232449"/>
            <a:ext cx="7210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Lead authors on both papers are biologists.</a:t>
            </a:r>
          </a:p>
          <a:p>
            <a:r>
              <a:rPr lang="en-US" sz="2800" dirty="0" smtClean="0">
                <a:latin typeface="Arial"/>
              </a:rPr>
              <a:t>The arguments in these papers are not new.</a:t>
            </a:r>
            <a:endParaRPr lang="en-US"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4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03" y="382528"/>
            <a:ext cx="8564395" cy="20093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</a:rPr>
              <a:t>Basics:  what is “effect size”</a:t>
            </a:r>
            <a:endParaRPr lang="en-US" sz="32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803" y="2095425"/>
            <a:ext cx="8564395" cy="319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latin typeface="Arial"/>
              </a:rPr>
              <a:t>“Effect size” = estimated size of an effect</a:t>
            </a:r>
          </a:p>
          <a:p>
            <a:pPr algn="l"/>
            <a:endParaRPr lang="en-US" sz="3000" dirty="0">
              <a:latin typeface="Arial"/>
            </a:endParaRPr>
          </a:p>
          <a:p>
            <a:pPr algn="l"/>
            <a:r>
              <a:rPr lang="en-US" sz="3000" dirty="0" smtClean="0">
                <a:latin typeface="Arial"/>
              </a:rPr>
              <a:t>e.g., size of difference between treatments</a:t>
            </a:r>
          </a:p>
          <a:p>
            <a:pPr algn="l"/>
            <a:r>
              <a:rPr lang="en-US" sz="3000" dirty="0" smtClean="0">
                <a:latin typeface="Arial"/>
              </a:rPr>
              <a:t>e.g., slope of relationship between variables</a:t>
            </a:r>
          </a:p>
          <a:p>
            <a:pPr algn="l"/>
            <a:r>
              <a:rPr lang="en-US" sz="3000" dirty="0" smtClean="0">
                <a:latin typeface="Arial"/>
              </a:rPr>
              <a:t>e.g., probability of recovery after receiving drug</a:t>
            </a:r>
            <a:endParaRPr lang="en-US" sz="3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1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03" y="382528"/>
            <a:ext cx="8564395" cy="20093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</a:rPr>
              <a:t>Reminder:  what is “statistical significance”</a:t>
            </a:r>
            <a:endParaRPr lang="en-US" sz="32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803" y="2294312"/>
            <a:ext cx="8564395" cy="319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latin typeface="Arial"/>
              </a:rPr>
              <a:t>p &lt; 0.05    “Statistically significant”</a:t>
            </a:r>
          </a:p>
          <a:p>
            <a:pPr algn="l"/>
            <a:endParaRPr lang="en-US" sz="3000" dirty="0">
              <a:latin typeface="Arial"/>
            </a:endParaRPr>
          </a:p>
          <a:p>
            <a:pPr algn="l"/>
            <a:r>
              <a:rPr lang="en-US" sz="3000" dirty="0" smtClean="0">
                <a:latin typeface="Arial"/>
              </a:rPr>
              <a:t>p &gt; 0.05     “Statistically non-significant”</a:t>
            </a:r>
          </a:p>
          <a:p>
            <a:pPr algn="l"/>
            <a:endParaRPr lang="en-US" sz="3000" dirty="0">
              <a:latin typeface="Arial"/>
            </a:endParaRPr>
          </a:p>
          <a:p>
            <a:pPr algn="l"/>
            <a:endParaRPr lang="en-US" sz="3000" dirty="0" smtClean="0">
              <a:latin typeface="Arial"/>
            </a:endParaRPr>
          </a:p>
          <a:p>
            <a:pPr algn="l"/>
            <a:r>
              <a:rPr lang="en-US" sz="3000" dirty="0" smtClean="0">
                <a:latin typeface="Arial"/>
              </a:rPr>
              <a:t>Upcoming arguments do not criticize use of p-values, but the use of threshold (critical) values to reach conclusions.</a:t>
            </a:r>
            <a:endParaRPr lang="en-US" sz="3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03" y="214239"/>
            <a:ext cx="8564395" cy="200930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/>
              </a:rPr>
              <a:t>What is wrong with the notion of “statistical significance”?</a:t>
            </a:r>
            <a:br>
              <a:rPr lang="en-US" sz="3000" dirty="0" smtClean="0">
                <a:latin typeface="Arial"/>
              </a:rPr>
            </a:br>
            <a:r>
              <a:rPr lang="en-US" sz="3000" dirty="0">
                <a:latin typeface="Arial"/>
              </a:rPr>
              <a:t/>
            </a:r>
            <a:br>
              <a:rPr lang="en-US" sz="3000" dirty="0">
                <a:latin typeface="Arial"/>
              </a:rPr>
            </a:br>
            <a:r>
              <a:rPr lang="en-US" sz="3000" dirty="0" smtClean="0">
                <a:latin typeface="Arial"/>
              </a:rPr>
              <a:t>Explore by example…</a:t>
            </a:r>
            <a:endParaRPr lang="en-US" sz="30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803" y="2539096"/>
            <a:ext cx="8564395" cy="381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"/>
              </a:rPr>
              <a:t>Two studies examine evidence whether a drug has a side-effect of new-onset atrial fibrillation.</a:t>
            </a:r>
          </a:p>
          <a:p>
            <a:pPr algn="l"/>
            <a:endParaRPr lang="en-US" sz="2400" dirty="0">
              <a:latin typeface="Arial"/>
            </a:endParaRPr>
          </a:p>
          <a:p>
            <a:pPr algn="l"/>
            <a:r>
              <a:rPr lang="en-US" sz="2400" dirty="0" smtClean="0">
                <a:latin typeface="Arial"/>
              </a:rPr>
              <a:t>Study 1:  “Statistically significant” association between the drug and onset of atrial fibrillation.</a:t>
            </a:r>
          </a:p>
          <a:p>
            <a:pPr algn="l"/>
            <a:endParaRPr lang="en-US" sz="2400" dirty="0">
              <a:latin typeface="Arial"/>
            </a:endParaRPr>
          </a:p>
          <a:p>
            <a:pPr algn="l"/>
            <a:r>
              <a:rPr lang="en-US" sz="2400" dirty="0" smtClean="0">
                <a:latin typeface="Arial"/>
              </a:rPr>
              <a:t>Study 2:  “Statistically non-significant” association between the drug and onset of atrial fibrillation.</a:t>
            </a:r>
          </a:p>
          <a:p>
            <a:pPr algn="l"/>
            <a:endParaRPr lang="en-US" sz="2400" dirty="0" smtClean="0">
              <a:latin typeface="Arial"/>
            </a:endParaRPr>
          </a:p>
          <a:p>
            <a:pPr algn="l"/>
            <a:r>
              <a:rPr lang="en-US" sz="2400" dirty="0" smtClean="0">
                <a:latin typeface="Arial"/>
              </a:rPr>
              <a:t>…Researchers </a:t>
            </a:r>
            <a:r>
              <a:rPr lang="en-US" sz="2400" dirty="0">
                <a:latin typeface="Arial"/>
              </a:rPr>
              <a:t>c</a:t>
            </a:r>
            <a:r>
              <a:rPr lang="en-US" sz="2400" dirty="0" smtClean="0">
                <a:latin typeface="Arial"/>
              </a:rPr>
              <a:t>laims contradictory results</a:t>
            </a:r>
          </a:p>
          <a:p>
            <a:pPr algn="l"/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2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03" y="214239"/>
            <a:ext cx="8564395" cy="1376909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/>
              </a:rPr>
              <a:t>Were the results contradictory?</a:t>
            </a:r>
            <a:endParaRPr lang="en-US" sz="30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60" y="1425884"/>
            <a:ext cx="7078480" cy="3892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6611" y="5354841"/>
            <a:ext cx="7399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Point estimates are the same:  risk ratio = 1.2</a:t>
            </a:r>
          </a:p>
          <a:p>
            <a:r>
              <a:rPr lang="en-US" sz="2800" dirty="0" smtClean="0">
                <a:latin typeface="Arial"/>
              </a:rPr>
              <a:t>Latter study:  95% CI:  -3% to + 48%</a:t>
            </a:r>
            <a:endParaRPr lang="en-US"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03" y="214239"/>
            <a:ext cx="8564395" cy="1376909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/>
              </a:rPr>
              <a:t>Were the results contradictory?</a:t>
            </a:r>
            <a:endParaRPr lang="en-US" sz="30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1F34-570B-D14D-95FD-499F956D81A1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60" y="1425884"/>
            <a:ext cx="7078480" cy="3892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6611" y="5354841"/>
            <a:ext cx="7399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Point estimates are the same:  risk ratio = 1.2</a:t>
            </a:r>
          </a:p>
          <a:p>
            <a:r>
              <a:rPr lang="en-US" sz="2800" smtClean="0">
                <a:latin typeface="Arial"/>
              </a:rPr>
              <a:t>Latter study:  95% CI:  -3% to + 48%</a:t>
            </a:r>
            <a:endParaRPr lang="en-US" sz="2800" dirty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33600"/>
            <a:ext cx="3949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880</Words>
  <Application>Microsoft Office PowerPoint</Application>
  <PresentationFormat>On-screen Show (4:3)</PresentationFormat>
  <Paragraphs>133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Office Theme</vt:lpstr>
      <vt:lpstr>‘Statistical significance’ vs.  ‘Effect size’</vt:lpstr>
      <vt:lpstr>PowerPoint Presentation</vt:lpstr>
      <vt:lpstr>PowerPoint Presentation</vt:lpstr>
      <vt:lpstr>PowerPoint Presentation</vt:lpstr>
      <vt:lpstr>Basics:  what is “effect size”</vt:lpstr>
      <vt:lpstr>Reminder:  what is “statistical significance”</vt:lpstr>
      <vt:lpstr>What is wrong with the notion of “statistical significance”?  Explore by example…</vt:lpstr>
      <vt:lpstr>Were the results contradictory?</vt:lpstr>
      <vt:lpstr>Were the results contradictory?</vt:lpstr>
      <vt:lpstr>Why do such incorrect conclusions arise?</vt:lpstr>
      <vt:lpstr>PowerPoint Presentation</vt:lpstr>
      <vt:lpstr>PowerPoint Presentation</vt:lpstr>
      <vt:lpstr>PowerPoint Presentation</vt:lpstr>
      <vt:lpstr>Tendency to dichotomize conclusions (effect vs. no effect)</vt:lpstr>
      <vt:lpstr>Proposed solutions</vt:lpstr>
      <vt:lpstr>Proposed solutions</vt:lpstr>
      <vt:lpstr>Proposed solutions</vt:lpstr>
      <vt:lpstr>Proposed solutions</vt:lpstr>
      <vt:lpstr>Proposed solutions</vt:lpstr>
      <vt:lpstr>What does the proposed approach look like?</vt:lpstr>
      <vt:lpstr>What does the proposed approach look like?</vt:lpstr>
      <vt:lpstr>p-value as a sliding scale:</vt:lpstr>
      <vt:lpstr>Summary</vt:lpstr>
      <vt:lpstr>PowerPoint Presentation</vt:lpstr>
    </vt:vector>
  </TitlesOfParts>
  <Company>Evolution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Crispin Jordan</dc:creator>
  <cp:lastModifiedBy>Sarah Martin</cp:lastModifiedBy>
  <cp:revision>44</cp:revision>
  <dcterms:created xsi:type="dcterms:W3CDTF">2021-02-18T15:25:10Z</dcterms:created>
  <dcterms:modified xsi:type="dcterms:W3CDTF">2022-10-05T11:32:06Z</dcterms:modified>
</cp:coreProperties>
</file>