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5" r:id="rId2"/>
    <p:sldId id="267" r:id="rId3"/>
    <p:sldId id="268" r:id="rId4"/>
    <p:sldId id="276" r:id="rId5"/>
    <p:sldId id="270" r:id="rId6"/>
    <p:sldId id="271" r:id="rId7"/>
    <p:sldId id="272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41402-7C5D-EA4B-85A6-3E76C6268A6B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B8FBE-DEF6-7B4F-AB43-771C717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183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23AF-B23A-0347-9188-E4AC65F3683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9B9C7-B9B9-DF44-865A-886104447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992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5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45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E4C07A-FA5D-024F-AE89-F74854C9405F}" type="slidenum">
              <a:rPr lang="en-GB" sz="1200"/>
              <a:pPr eaLnBrk="1" hangingPunct="1"/>
              <a:t>2</a:t>
            </a:fld>
            <a:endParaRPr lang="en-GB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7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47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E4721C-5228-764E-B884-34BE19767E79}" type="slidenum">
              <a:rPr lang="en-GB" sz="1200"/>
              <a:pPr eaLnBrk="1" hangingPunct="1"/>
              <a:t>3</a:t>
            </a:fld>
            <a:endParaRPr lang="en-GB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7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charset="0"/>
              </a:rPr>
              <a:t>We’re plotting</a:t>
            </a:r>
            <a:r>
              <a:rPr lang="en-US" baseline="0" dirty="0" smtClean="0">
                <a:latin typeface="Calibri" charset="0"/>
              </a:rPr>
              <a:t> </a:t>
            </a:r>
            <a:r>
              <a:rPr lang="en-US" dirty="0" smtClean="0">
                <a:latin typeface="Calibri" charset="0"/>
              </a:rPr>
              <a:t>the same 10 data points</a:t>
            </a:r>
          </a:p>
          <a:p>
            <a:r>
              <a:rPr lang="en-US" dirty="0" smtClean="0">
                <a:latin typeface="Calibri" charset="0"/>
              </a:rPr>
              <a:t>We have the same mean</a:t>
            </a:r>
          </a:p>
          <a:p>
            <a:r>
              <a:rPr lang="en-US" dirty="0" smtClean="0">
                <a:latin typeface="Calibri" charset="0"/>
              </a:rPr>
              <a:t>But</a:t>
            </a:r>
            <a:r>
              <a:rPr lang="en-US" baseline="0" dirty="0" smtClean="0">
                <a:latin typeface="Calibri" charset="0"/>
              </a:rPr>
              <a:t> we have different values for </a:t>
            </a:r>
            <a:r>
              <a:rPr lang="en-US" baseline="0" dirty="0" err="1" smtClean="0">
                <a:latin typeface="Calibri" charset="0"/>
              </a:rPr>
              <a:t>sd</a:t>
            </a:r>
            <a:r>
              <a:rPr lang="en-US" baseline="0" dirty="0" smtClean="0">
                <a:latin typeface="Calibri" charset="0"/>
              </a:rPr>
              <a:t> vs. SE </a:t>
            </a:r>
            <a:r>
              <a:rPr lang="en-US" baseline="0" dirty="0" err="1" smtClean="0">
                <a:latin typeface="Calibri" charset="0"/>
              </a:rPr>
              <a:t>vs</a:t>
            </a:r>
            <a:r>
              <a:rPr lang="en-US" baseline="0" dirty="0" smtClean="0">
                <a:latin typeface="Calibri" charset="0"/>
              </a:rPr>
              <a:t> 95% CI’s</a:t>
            </a:r>
            <a:endParaRPr lang="en-US" dirty="0">
              <a:latin typeface="Calibri" charset="0"/>
            </a:endParaRPr>
          </a:p>
        </p:txBody>
      </p:sp>
      <p:sp>
        <p:nvSpPr>
          <p:cNvPr id="147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E4721C-5228-764E-B884-34BE19767E79}" type="slidenum">
              <a:rPr lang="en-GB" sz="1200"/>
              <a:pPr eaLnBrk="1" hangingPunct="1"/>
              <a:t>4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B7D1-269C-3145-A222-2E58D53DCD3E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59C7-8B2D-3047-8307-0B1C295972D7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3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8984-163A-AC45-8162-ED44A1FA9C9A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9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857B-F340-194F-B4F2-DE45EE98CECC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7ABE-72B3-ED48-80C0-EF9630CDF3C0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0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CF76-EB56-E74B-A74D-998D6DB8A10A}" type="datetime1">
              <a:rPr lang="en-CA" smtClean="0"/>
              <a:t>2022-10-06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5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7C7-9E58-C440-A01E-F5C028E77EF2}" type="datetime1">
              <a:rPr lang="en-CA" smtClean="0"/>
              <a:t>2022-10-06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9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9ED4-0D2F-8843-A8DC-5F2FD17AE368}" type="datetime1">
              <a:rPr lang="en-CA" smtClean="0"/>
              <a:t>2022-10-06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8A243-42E5-204B-8A73-259A8AC1AB1A}" type="datetime1">
              <a:rPr lang="en-CA" smtClean="0"/>
              <a:t>2022-10-06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7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A4EB-2A8C-3D48-B922-C905A58E18C2}" type="datetime1">
              <a:rPr lang="en-CA" smtClean="0"/>
              <a:t>2022-10-06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26046-CF35-FD44-9C84-428C24E844FD}" type="datetime1">
              <a:rPr lang="en-CA" smtClean="0"/>
              <a:t>2022-10-06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9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CF50-97A8-174C-8B3D-FAA795B48669}" type="datetime1">
              <a:rPr lang="en-CA" smtClean="0"/>
              <a:t>2022-10-06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B572C-4E92-BA4D-9D5C-EB731868F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5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1</a:t>
            </a:fld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7321" y="967609"/>
            <a:ext cx="8089359" cy="32075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latin typeface="Arial"/>
              </a:rPr>
              <a:t>95% Confidence Interval</a:t>
            </a:r>
            <a:r>
              <a:rPr lang="en-GB" dirty="0">
                <a:latin typeface="Arial"/>
              </a:rPr>
              <a:t>s</a:t>
            </a:r>
            <a:r>
              <a:rPr lang="en-GB" dirty="0" smtClean="0">
                <a:latin typeface="Arial"/>
              </a:rPr>
              <a:t/>
            </a:r>
            <a:br>
              <a:rPr lang="en-GB" dirty="0" smtClean="0">
                <a:latin typeface="Arial"/>
              </a:rPr>
            </a:br>
            <a:r>
              <a:rPr lang="en-GB" sz="3100" dirty="0" smtClean="0">
                <a:latin typeface="Arial"/>
              </a:rPr>
              <a:t/>
            </a:r>
            <a:br>
              <a:rPr lang="en-GB" sz="3100" dirty="0" smtClean="0">
                <a:latin typeface="Arial"/>
              </a:rPr>
            </a:br>
            <a:endParaRPr lang="en-GB" sz="3100" dirty="0">
              <a:latin typeface="Arial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6688" y="2857500"/>
            <a:ext cx="6270625" cy="2250135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dirty="0" smtClean="0">
                <a:latin typeface="Arial"/>
              </a:rPr>
              <a:t>1) Interpreting 95% CI</a:t>
            </a:r>
          </a:p>
          <a:p>
            <a:pPr marL="0" indent="0">
              <a:buNone/>
              <a:defRPr/>
            </a:pPr>
            <a:r>
              <a:rPr lang="en-GB" dirty="0" smtClean="0">
                <a:latin typeface="Arial"/>
              </a:rPr>
              <a:t>2) Compare CI, SE and </a:t>
            </a:r>
            <a:r>
              <a:rPr lang="en-GB" dirty="0" err="1" smtClean="0">
                <a:latin typeface="Arial"/>
              </a:rPr>
              <a:t>sd</a:t>
            </a:r>
            <a:endParaRPr lang="en-GB" dirty="0" smtClean="0">
              <a:latin typeface="Arial"/>
            </a:endParaRPr>
          </a:p>
          <a:p>
            <a:pPr marL="0" indent="0">
              <a:buNone/>
              <a:defRPr/>
            </a:pPr>
            <a:r>
              <a:rPr lang="en-GB" dirty="0" smtClean="0">
                <a:latin typeface="Arial"/>
              </a:rPr>
              <a:t>3) Effect of </a:t>
            </a:r>
            <a:r>
              <a:rPr lang="en-GB" dirty="0" err="1" smtClean="0">
                <a:latin typeface="Arial"/>
              </a:rPr>
              <a:t>sd</a:t>
            </a:r>
            <a:r>
              <a:rPr lang="en-GB" dirty="0" smtClean="0">
                <a:latin typeface="Arial"/>
              </a:rPr>
              <a:t> and n on 95% CI’s</a:t>
            </a:r>
            <a:endParaRPr lang="en-GB" dirty="0">
              <a:latin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3375" y="5107635"/>
            <a:ext cx="8477250" cy="1375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400" dirty="0" smtClean="0">
                <a:latin typeface="Arial"/>
              </a:rPr>
              <a:t>Note: This video follows the videos addressing Standard Error and calculating 95% CI’s</a:t>
            </a:r>
            <a:endParaRPr lang="en-GB" sz="24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70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latin typeface="Arial"/>
              </a:rPr>
              <a:t>What is a 95% Confidence Interval? </a:t>
            </a:r>
            <a:endParaRPr lang="en-GB" dirty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412875"/>
            <a:ext cx="8642350" cy="201612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600" dirty="0" smtClean="0">
                <a:latin typeface="Arial"/>
              </a:rPr>
              <a:t>If we repeated our experiment many times and calculated a 95% CI each time, the 95% CI’s would include the “true” value (assuming assumptions are met) 95% of the time.</a:t>
            </a:r>
            <a:endParaRPr lang="en-GB" sz="2600" dirty="0">
              <a:latin typeface="Arial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195513" y="3573463"/>
            <a:ext cx="0" cy="2447925"/>
          </a:xfrm>
          <a:prstGeom prst="line">
            <a:avLst/>
          </a:prstGeom>
          <a:ln w="412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195513" y="6021388"/>
            <a:ext cx="4608512" cy="0"/>
          </a:xfrm>
          <a:prstGeom prst="line">
            <a:avLst/>
          </a:prstGeom>
          <a:ln w="412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195513" y="4797425"/>
            <a:ext cx="4608512" cy="793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1413" y="4149725"/>
            <a:ext cx="0" cy="7921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55875" y="4437063"/>
            <a:ext cx="7938" cy="7207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71775" y="44370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87675" y="4652963"/>
            <a:ext cx="0" cy="7921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3575" y="44370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19475" y="4652963"/>
            <a:ext cx="0" cy="2889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375" y="4508500"/>
            <a:ext cx="0" cy="4333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275" y="4365625"/>
            <a:ext cx="0" cy="647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67175" y="4652963"/>
            <a:ext cx="0" cy="7207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84663" y="4508500"/>
            <a:ext cx="0" cy="4333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00563" y="46529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6463" y="4508500"/>
            <a:ext cx="0" cy="6492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32363" y="4652963"/>
            <a:ext cx="0" cy="4318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48263" y="4941888"/>
            <a:ext cx="0" cy="5746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92725" y="4365625"/>
            <a:ext cx="0" cy="5762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08625" y="4652963"/>
            <a:ext cx="0" cy="5048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24525" y="4292600"/>
            <a:ext cx="0" cy="6492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0425" y="4581525"/>
            <a:ext cx="0" cy="50323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56325" y="4292600"/>
            <a:ext cx="0" cy="6492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372225" y="46529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386013" y="449103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538413" y="47561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751138" y="47053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967038" y="5059363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176588" y="4705350"/>
            <a:ext cx="46037" cy="4445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398838" y="477678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608388" y="470693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830638" y="4678363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046538" y="501332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262438" y="4699000"/>
            <a:ext cx="46037" cy="4445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471988" y="4941888"/>
            <a:ext cx="46037" cy="4445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687888" y="482917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910138" y="48577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126038" y="520858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265738" y="462597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481638" y="48831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697538" y="458152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913438" y="4830763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129338" y="460057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345238" y="492918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195513" y="3573463"/>
            <a:ext cx="0" cy="2447925"/>
          </a:xfrm>
          <a:prstGeom prst="line">
            <a:avLst/>
          </a:prstGeom>
          <a:ln w="412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195513" y="6021388"/>
            <a:ext cx="4608512" cy="0"/>
          </a:xfrm>
          <a:prstGeom prst="line">
            <a:avLst/>
          </a:prstGeom>
          <a:ln w="412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195513" y="4797425"/>
            <a:ext cx="4608512" cy="793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1413" y="4149725"/>
            <a:ext cx="0" cy="7921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55875" y="4437063"/>
            <a:ext cx="7938" cy="7207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71775" y="44370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87675" y="4652963"/>
            <a:ext cx="0" cy="7921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3575" y="44370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19475" y="4652963"/>
            <a:ext cx="0" cy="2889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375" y="4508500"/>
            <a:ext cx="0" cy="4333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275" y="4365625"/>
            <a:ext cx="0" cy="647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67175" y="4652963"/>
            <a:ext cx="0" cy="7207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84663" y="4508500"/>
            <a:ext cx="0" cy="4333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00563" y="46529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6463" y="4508500"/>
            <a:ext cx="0" cy="6492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32363" y="4652963"/>
            <a:ext cx="0" cy="4318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48263" y="4941888"/>
            <a:ext cx="0" cy="5746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92725" y="4365625"/>
            <a:ext cx="0" cy="5762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08625" y="4652963"/>
            <a:ext cx="0" cy="5048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24525" y="4292600"/>
            <a:ext cx="0" cy="6492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0425" y="4581525"/>
            <a:ext cx="0" cy="50323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56325" y="4292600"/>
            <a:ext cx="0" cy="6492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372225" y="4652963"/>
            <a:ext cx="0" cy="5762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386013" y="449103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538413" y="47561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751138" y="47053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967038" y="5059363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176588" y="4705350"/>
            <a:ext cx="46037" cy="4445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398838" y="477678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608388" y="470693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830638" y="4678363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046538" y="501332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262438" y="4699000"/>
            <a:ext cx="46037" cy="4445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471988" y="4941888"/>
            <a:ext cx="46037" cy="4445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687888" y="482917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910138" y="48577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126038" y="520858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265738" y="462597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481638" y="4883150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697538" y="458152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913438" y="4830763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129338" y="4600575"/>
            <a:ext cx="46037" cy="46038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345238" y="4929188"/>
            <a:ext cx="46037" cy="46037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75225" y="4810125"/>
            <a:ext cx="360363" cy="865188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latin typeface="Arial"/>
              </a:rPr>
              <a:t>What is a 95% Confidence Interval? </a:t>
            </a:r>
            <a:endParaRPr lang="en-GB" dirty="0">
              <a:latin typeface="Arial"/>
            </a:endParaRPr>
          </a:p>
        </p:txBody>
      </p:sp>
      <p:sp>
        <p:nvSpPr>
          <p:cNvPr id="70" name="Content Placeholder 2"/>
          <p:cNvSpPr>
            <a:spLocks noGrp="1"/>
          </p:cNvSpPr>
          <p:nvPr>
            <p:ph idx="1"/>
          </p:nvPr>
        </p:nvSpPr>
        <p:spPr>
          <a:xfrm>
            <a:off x="250825" y="1412875"/>
            <a:ext cx="8642350" cy="201612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600" dirty="0" smtClean="0">
                <a:latin typeface="Arial"/>
              </a:rPr>
              <a:t>If we repeated our experiment many times and calculated a 95% CI each time, the 95% CI’s would include the “true” value (assuming assumptions are met) 95% of the time.</a:t>
            </a:r>
            <a:endParaRPr lang="en-GB" sz="26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latin typeface="Arial"/>
              </a:rPr>
              <a:t>What is a 95% Confidence Interval? </a:t>
            </a:r>
            <a:endParaRPr lang="en-GB" dirty="0">
              <a:latin typeface="Arial"/>
            </a:endParaRPr>
          </a:p>
        </p:txBody>
      </p:sp>
      <p:sp>
        <p:nvSpPr>
          <p:cNvPr id="70" name="Content Placeholder 2"/>
          <p:cNvSpPr>
            <a:spLocks noGrp="1"/>
          </p:cNvSpPr>
          <p:nvPr>
            <p:ph idx="1"/>
          </p:nvPr>
        </p:nvSpPr>
        <p:spPr>
          <a:xfrm>
            <a:off x="622493" y="1412875"/>
            <a:ext cx="7899015" cy="201612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600" dirty="0" smtClean="0">
                <a:latin typeface="Arial"/>
              </a:rPr>
              <a:t>Review:  compare standard deviation, SE, 95% CI’s:</a:t>
            </a:r>
            <a:endParaRPr lang="en-GB" sz="2600" dirty="0">
              <a:latin typeface="Arial"/>
            </a:endParaRPr>
          </a:p>
        </p:txBody>
      </p:sp>
      <p:pic>
        <p:nvPicPr>
          <p:cNvPr id="8" name="Picture 7" descr="Rplo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7" y="1923320"/>
            <a:ext cx="4794277" cy="414093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67519" y="2416175"/>
            <a:ext cx="3558981" cy="2016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2600" dirty="0" smtClean="0">
                <a:latin typeface="Arial"/>
              </a:rPr>
              <a:t>A less technical view:</a:t>
            </a:r>
          </a:p>
          <a:p>
            <a:pPr marL="0" indent="0">
              <a:buFontTx/>
              <a:buNone/>
              <a:defRPr/>
            </a:pPr>
            <a:r>
              <a:rPr lang="en-GB" sz="2600" dirty="0" smtClean="0">
                <a:latin typeface="Arial"/>
              </a:rPr>
              <a:t>95% CI’s provide a </a:t>
            </a:r>
          </a:p>
          <a:p>
            <a:pPr marL="0" indent="0">
              <a:buFontTx/>
              <a:buNone/>
              <a:defRPr/>
            </a:pPr>
            <a:r>
              <a:rPr lang="en-GB" sz="2600" dirty="0" smtClean="0">
                <a:latin typeface="Arial"/>
              </a:rPr>
              <a:t>plausible range for the</a:t>
            </a:r>
          </a:p>
          <a:p>
            <a:pPr marL="0" indent="0">
              <a:buFontTx/>
              <a:buNone/>
              <a:defRPr/>
            </a:pPr>
            <a:r>
              <a:rPr lang="en-GB" sz="2600" dirty="0" smtClean="0">
                <a:latin typeface="Arial"/>
              </a:rPr>
              <a:t>true value we aim to estimate.</a:t>
            </a:r>
            <a:endParaRPr lang="en-GB" sz="2600" dirty="0">
              <a:latin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24669" y="4689476"/>
            <a:ext cx="3101589" cy="7397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2600" dirty="0" err="1" smtClean="0">
                <a:latin typeface="Arial"/>
              </a:rPr>
              <a:t>sd</a:t>
            </a:r>
            <a:r>
              <a:rPr lang="en-GB" sz="2600" dirty="0" smtClean="0">
                <a:latin typeface="Arial"/>
              </a:rPr>
              <a:t> and n affect SE and CI similarly.</a:t>
            </a:r>
            <a:endParaRPr lang="en-GB" sz="26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72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29" name="Picture 3" descr="Screen Shot 2018-10-03 at 12.01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1150"/>
            <a:ext cx="91440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3213100"/>
            <a:ext cx="2555875" cy="647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Answer here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9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3" name="Picture 1" descr="Screen Shot 2018-10-03 at 12.01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1150"/>
            <a:ext cx="91440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7" name="Picture 1" descr="Screen Shot 2018-10-03 at 12.01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2205038"/>
            <a:ext cx="88915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572C-4E92-BA4D-9D5C-EB731868F5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91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228</Words>
  <Application>Microsoft Office PowerPoint</Application>
  <PresentationFormat>On-screen Show (4:3)</PresentationFormat>
  <Paragraphs>30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Office Theme</vt:lpstr>
      <vt:lpstr>95% Confidence Intervals  </vt:lpstr>
      <vt:lpstr>What is a 95% Confidence Interval? </vt:lpstr>
      <vt:lpstr>What is a 95% Confidence Interval? </vt:lpstr>
      <vt:lpstr>What is a 95% Confidence Interval? </vt:lpstr>
      <vt:lpstr>PowerPoint Presentation</vt:lpstr>
      <vt:lpstr>PowerPoint Presentation</vt:lpstr>
      <vt:lpstr>PowerPoint Presentation</vt:lpstr>
      <vt:lpstr>PowerPoint Presentation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means with uncertainty</dc:title>
  <dc:creator>Crispin Jordan</dc:creator>
  <cp:lastModifiedBy>Sarah Martin</cp:lastModifiedBy>
  <cp:revision>69</cp:revision>
  <dcterms:created xsi:type="dcterms:W3CDTF">2020-06-04T10:05:32Z</dcterms:created>
  <dcterms:modified xsi:type="dcterms:W3CDTF">2022-10-06T12:44:16Z</dcterms:modified>
</cp:coreProperties>
</file>